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392" r:id="rId2"/>
    <p:sldId id="721" r:id="rId3"/>
    <p:sldId id="722" r:id="rId4"/>
    <p:sldId id="771" r:id="rId5"/>
    <p:sldId id="729" r:id="rId6"/>
    <p:sldId id="784" r:id="rId7"/>
    <p:sldId id="785" r:id="rId8"/>
    <p:sldId id="780" r:id="rId9"/>
    <p:sldId id="786" r:id="rId10"/>
    <p:sldId id="787" r:id="rId11"/>
    <p:sldId id="788" r:id="rId12"/>
    <p:sldId id="781" r:id="rId13"/>
    <p:sldId id="782" r:id="rId14"/>
    <p:sldId id="783" r:id="rId15"/>
    <p:sldId id="732" r:id="rId16"/>
    <p:sldId id="733" r:id="rId17"/>
    <p:sldId id="774" r:id="rId18"/>
    <p:sldId id="790" r:id="rId19"/>
    <p:sldId id="791" r:id="rId20"/>
    <p:sldId id="792" r:id="rId21"/>
    <p:sldId id="793" r:id="rId22"/>
    <p:sldId id="794" r:id="rId23"/>
    <p:sldId id="795" r:id="rId24"/>
    <p:sldId id="796" r:id="rId25"/>
    <p:sldId id="797" r:id="rId26"/>
    <p:sldId id="798" r:id="rId27"/>
    <p:sldId id="799" r:id="rId28"/>
    <p:sldId id="800" r:id="rId29"/>
    <p:sldId id="801" r:id="rId30"/>
    <p:sldId id="802" r:id="rId31"/>
    <p:sldId id="803" r:id="rId32"/>
    <p:sldId id="804" r:id="rId33"/>
    <p:sldId id="805" r:id="rId34"/>
    <p:sldId id="806" r:id="rId35"/>
    <p:sldId id="807" r:id="rId36"/>
    <p:sldId id="808" r:id="rId37"/>
    <p:sldId id="809" r:id="rId38"/>
    <p:sldId id="810" r:id="rId39"/>
    <p:sldId id="811" r:id="rId40"/>
    <p:sldId id="812" r:id="rId41"/>
    <p:sldId id="813" r:id="rId42"/>
  </p:sldIdLst>
  <p:sldSz cx="9144000" cy="6858000" type="screen4x3"/>
  <p:notesSz cx="6446838" cy="9826625"/>
  <p:defaultTextStyle>
    <a:defPPr>
      <a:defRPr lang="zh-CN"/>
    </a:defPPr>
    <a:lvl1pPr marL="0" lvl="0"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DFC"/>
    <a:srgbClr val="3399FF"/>
    <a:srgbClr val="CCFF33"/>
    <a:srgbClr val="F8F8F8"/>
    <a:srgbClr val="FF0066"/>
    <a:srgbClr val="FF99CC"/>
    <a:srgbClr val="FF9900"/>
    <a:srgbClr val="33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57"/>
  </p:normalViewPr>
  <p:slideViewPr>
    <p:cSldViewPr showGuides="1">
      <p:cViewPr varScale="1">
        <p:scale>
          <a:sx n="67" d="100"/>
          <a:sy n="67" d="100"/>
        </p:scale>
        <p:origin x="1244" y="5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sz="quarter"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ChangeArrowheads="1"/>
          </p:cNvSpPr>
          <p:nvPr>
            <p:ph type="ftr" sz="quarter" idx="2"/>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sldNum" sz="quarter" idx="3"/>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t>‹#›</a:t>
            </a:fld>
            <a:endParaRPr lang="en-US" altLang="zh-CN" sz="1200" i="0"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794000" cy="490538"/>
          </a:xfrm>
          <a:prstGeom prst="rect">
            <a:avLst/>
          </a:prstGeom>
          <a:noFill/>
          <a:ln w="9525">
            <a:noFill/>
            <a:miter lim="800000"/>
          </a:ln>
        </p:spPr>
        <p:txBody>
          <a:bodyPr vert="horz" wrap="square" lIns="91440" tIns="45720" rIns="91440" bIns="45720" numCol="1" anchor="t"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652838" y="0"/>
            <a:ext cx="2794000" cy="490538"/>
          </a:xfrm>
          <a:prstGeom prst="rect">
            <a:avLst/>
          </a:prstGeom>
          <a:noFill/>
          <a:ln w="9525">
            <a:noFill/>
            <a:miter lim="800000"/>
          </a:ln>
        </p:spPr>
        <p:txBody>
          <a:bodyPr vert="horz" wrap="square" lIns="91440" tIns="45720" rIns="91440" bIns="45720" numCol="1" anchor="t" anchorCtr="0" compatLnSpc="1"/>
          <a:lstStyle>
            <a:lvl1pPr algn="r" eaLnBrk="1" hangingPunct="1">
              <a:defRPr kumimoji="1" sz="1200" i="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9396" name="Rectangle 4"/>
          <p:cNvSpPr>
            <a:spLocks noGrp="1" noRot="1" noChangeAspect="1"/>
          </p:cNvSpPr>
          <p:nvPr>
            <p:ph type="sldImg"/>
          </p:nvPr>
        </p:nvSpPr>
        <p:spPr>
          <a:xfrm>
            <a:off x="766763" y="735013"/>
            <a:ext cx="4916487" cy="3687762"/>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858838" y="4667250"/>
            <a:ext cx="4729163" cy="4424363"/>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单击以编辑母版文本样式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2054" name="Rectangle 6"/>
          <p:cNvSpPr>
            <a:spLocks noGrp="1" noChangeArrowheads="1"/>
          </p:cNvSpPr>
          <p:nvPr>
            <p:ph type="ftr" sz="quarter" idx="4"/>
          </p:nvPr>
        </p:nvSpPr>
        <p:spPr bwMode="auto">
          <a:xfrm>
            <a:off x="0" y="9336088"/>
            <a:ext cx="2794000" cy="490538"/>
          </a:xfrm>
          <a:prstGeom prst="rect">
            <a:avLst/>
          </a:prstGeom>
          <a:noFill/>
          <a:ln w="9525">
            <a:noFill/>
            <a:miter lim="800000"/>
          </a:ln>
        </p:spPr>
        <p:txBody>
          <a:bodyPr vert="horz" wrap="square" lIns="91440" tIns="45720" rIns="91440" bIns="45720" numCol="1" anchor="b" anchorCtr="0" compatLnSpc="1"/>
          <a:lstStyle>
            <a:lvl1pPr algn="l" eaLnBrk="1" hangingPunct="1">
              <a:defRPr kumimoji="1" sz="1200" i="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652838" y="9336088"/>
            <a:ext cx="2794000" cy="490538"/>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i="0" dirty="0"/>
              <a:t>‹#›</a:t>
            </a:fld>
            <a:endParaRPr lang="en-US" altLang="zh-CN" sz="1200" i="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8C67132-4951-4181-80E2-0B94C4C0A5E7}" type="slidenum">
              <a:rPr lang="en-US" altLang="zh-CN"/>
              <a:t>26</a:t>
            </a:fld>
            <a:endParaRPr lang="en-US" altLang="zh-CN"/>
          </a:p>
        </p:txBody>
      </p:sp>
      <p:sp>
        <p:nvSpPr>
          <p:cNvPr id="28674" name="Rectangle 2"/>
          <p:cNvSpPr>
            <a:spLocks noGrp="1" noRot="1" noChangeAspect="1" noChangeArrowheads="1" noTextEdit="1"/>
          </p:cNvSpPr>
          <p:nvPr>
            <p:ph type="sldImg"/>
          </p:nvPr>
        </p:nvSpPr>
        <p:spPr/>
      </p:sp>
      <p:sp>
        <p:nvSpPr>
          <p:cNvPr id="28675" name="Rectangle 3"/>
          <p:cNvSpPr>
            <a:spLocks noGrp="1" noChangeArrowheads="1"/>
          </p:cNvSpPr>
          <p:nvPr>
            <p:ph type="body" idx="1"/>
          </p:nvPr>
        </p:nvSpPr>
        <p:spPr/>
        <p:txBody>
          <a:bodyPr/>
          <a:lstStyle/>
          <a:p>
            <a:r>
              <a:rPr lang="zh-CN" altLang="en-US"/>
              <a:t>这是在</a:t>
            </a:r>
            <a:r>
              <a:rPr lang="en-US" altLang="zh-CN"/>
              <a:t>N</a:t>
            </a:r>
            <a:r>
              <a:rPr lang="zh-CN" altLang="en-US"/>
              <a:t>面上生长的渐变超晶格结构</a:t>
            </a:r>
            <a:r>
              <a:rPr lang="en-US" altLang="zh-CN"/>
              <a:t>(</a:t>
            </a:r>
            <a:r>
              <a:rPr lang="zh-CN" altLang="zh-CN"/>
              <a:t>Ga面产生的极化电荷面密度大于N面的面密度，因此在GaN基HFET中总是选择Ga面作为表面</a:t>
            </a:r>
            <a:r>
              <a:rPr lang="en-US" altLang="zh-CN"/>
              <a:t>)</a:t>
            </a:r>
            <a:r>
              <a:rPr lang="zh-CN" altLang="zh-CN"/>
              <a:t>。</a:t>
            </a:r>
            <a:r>
              <a:rPr lang="zh-CN" altLang="en-US"/>
              <a:t>。图</a:t>
            </a:r>
            <a:r>
              <a:rPr lang="en-US" altLang="zh-CN"/>
              <a:t>A</a:t>
            </a:r>
            <a:r>
              <a:rPr lang="zh-CN" altLang="en-US"/>
              <a:t>右边是</a:t>
            </a:r>
            <a:r>
              <a:rPr lang="en-US" altLang="zh-CN"/>
              <a:t>GaN</a:t>
            </a:r>
            <a:r>
              <a:rPr lang="zh-CN" altLang="en-US"/>
              <a:t>，向左生长的是</a:t>
            </a:r>
            <a:r>
              <a:rPr lang="en-US" altLang="zh-CN"/>
              <a:t>Al</a:t>
            </a:r>
            <a:r>
              <a:rPr lang="zh-CN" altLang="en-US"/>
              <a:t>组分连续变化的</a:t>
            </a:r>
            <a:r>
              <a:rPr lang="en-US" altLang="zh-CN"/>
              <a:t>AlGaN</a:t>
            </a:r>
            <a:r>
              <a:rPr lang="zh-CN" altLang="en-US"/>
              <a:t>，随着</a:t>
            </a:r>
            <a:r>
              <a:rPr lang="en-US" altLang="zh-CN"/>
              <a:t>Al</a:t>
            </a:r>
            <a:r>
              <a:rPr lang="zh-CN" altLang="en-US"/>
              <a:t>组分的增加，极化加强，而且在每一个单元中，剩余的都是净极化负电荷，但在表面，是正极化电荷，极化电荷形成的电场如图</a:t>
            </a:r>
            <a:r>
              <a:rPr lang="en-US" altLang="zh-CN"/>
              <a:t>C</a:t>
            </a:r>
            <a:r>
              <a:rPr lang="zh-CN" altLang="en-US"/>
              <a:t>所示，在有电场作用下，受主未电离时的价带如图</a:t>
            </a:r>
            <a:r>
              <a:rPr lang="en-US" altLang="zh-CN"/>
              <a:t>D</a:t>
            </a:r>
            <a:r>
              <a:rPr lang="zh-CN" altLang="en-US"/>
              <a:t>所示，在电场作用下，价带弯曲更加厉害，会使费米费米能级穿过价带，受主能级处在费米能级之下的部分电离，电离出来的空穴会和店里的受主形成电场，将价带拉平，示意图如图</a:t>
            </a:r>
            <a:r>
              <a:rPr lang="en-US" altLang="zh-CN"/>
              <a:t>E</a:t>
            </a:r>
            <a:r>
              <a:rPr lang="zh-CN" altLang="en-US"/>
              <a:t>所示。这样，在这种结构中会形成浓度对温度几乎不依赖的</a:t>
            </a:r>
            <a:r>
              <a:rPr lang="en-US" altLang="zh-CN"/>
              <a:t>3D</a:t>
            </a:r>
            <a:r>
              <a:rPr lang="zh-CN" altLang="en-US"/>
              <a:t>空穴气体，而且没有帯阶存在。</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latin typeface="Times New Roman" panose="02020603050405020304" pitchFamily="18" charset="0"/>
              </a:rPr>
              <a:t>‹#›</a:t>
            </a:fld>
            <a:endParaRPr lang="en-US" altLang="zh-CN" dirty="0">
              <a:latin typeface="Times New Roman" panose="02020603050405020304" pitchFamily="18" charset="0"/>
            </a:endParaRPr>
          </a:p>
        </p:txBody>
      </p:sp>
    </p:spTree>
  </p:cSld>
  <p:clrMapOvr>
    <a:masterClrMapping/>
  </p:clrMapOvr>
  <p:transition>
    <p:pull dir="ld"/>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algn="ctr">
              <a:buNone/>
            </a:pPr>
            <a:fld id="{9A0DB2DC-4C9A-4742-B13C-FB6460FD3503}" type="slidenum">
              <a:rPr lang="en-US" altLang="zh-CN" smtClean="0"/>
              <a:t>‹#›</a:t>
            </a:fld>
            <a:endParaRPr lang="en-US" altLang="zh-CN" dirty="0"/>
          </a:p>
        </p:txBody>
      </p:sp>
    </p:spTree>
  </p:cSld>
  <p:clrMapOvr>
    <a:masterClrMapping/>
  </p:clrMapOvr>
  <p:transition>
    <p:pull dir="l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0" i="1" u="none" strike="noStrike" kern="1200" cap="none" spc="0" normalizeH="0" baseline="0" noProof="0">
              <a:ln>
                <a:noFill/>
              </a:ln>
              <a:solidFill>
                <a:schemeClr val="tx2">
                  <a:lumMod val="75000"/>
                  <a:lumOff val="25000"/>
                </a:schemeClr>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buNone/>
            </a:pPr>
            <a:fld id="{9A0DB2DC-4C9A-4742-B13C-FB6460FD3503}" type="slidenum">
              <a:rPr lang="en-US" altLang="zh-CN" smtClean="0">
                <a:latin typeface="Times New Roman" panose="02020603050405020304" pitchFamily="18" charset="0"/>
              </a:rPr>
              <a:t>‹#›</a:t>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ll dir="ld"/>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6.bin"/><Relationship Id="rId4" Type="http://schemas.openxmlformats.org/officeDocument/2006/relationships/image" Target="../media/image35.wmf"/></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43.emf"/><Relationship Id="rId7" Type="http://schemas.openxmlformats.org/officeDocument/2006/relationships/image" Target="../media/image45.e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11" Type="http://schemas.openxmlformats.org/officeDocument/2006/relationships/image" Target="../media/image47.emf"/><Relationship Id="rId5" Type="http://schemas.openxmlformats.org/officeDocument/2006/relationships/image" Target="../media/image44.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4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oleObject" Target="../embeddings/oleObject2.bin"/><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19.png"/><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050"/>
          <p:cNvSpPr>
            <a:spLocks noGrp="1" noChangeArrowheads="1"/>
          </p:cNvSpPr>
          <p:nvPr>
            <p:ph type="ctrTitle"/>
          </p:nvPr>
        </p:nvSpPr>
        <p:spPr>
          <a:xfrm>
            <a:off x="1836638" y="480331"/>
            <a:ext cx="5183188" cy="1371600"/>
          </a:xfrm>
        </p:spPr>
        <p:txBody>
          <a:bodyPr vert="horz" rtlCol="0" anchor="b">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6000" b="0" i="0" u="none" strike="noStrike" kern="1200" cap="none" spc="0" normalizeH="0" baseline="0" noProof="0" dirty="0">
                <a:ln>
                  <a:noFill/>
                </a:ln>
                <a:solidFill>
                  <a:srgbClr val="FF0000"/>
                </a:solidFill>
                <a:effectLst/>
                <a:uLnTx/>
                <a:uFillTx/>
                <a:latin typeface="华文行楷" panose="02010800040101010101" pitchFamily="2" charset="-122"/>
                <a:ea typeface="华文行楷" panose="02010800040101010101" pitchFamily="2" charset="-122"/>
              </a:rPr>
              <a:t>宽禁带半导体</a:t>
            </a:r>
            <a:br>
              <a:rPr kumimoji="0" lang="en-US" altLang="zh-CN" sz="6000" b="0" i="0" u="none" strike="noStrike" kern="1200" cap="none" spc="0" normalizeH="0" baseline="0" noProof="0" dirty="0">
                <a:ln>
                  <a:noFill/>
                </a:ln>
                <a:solidFill>
                  <a:srgbClr val="FF0000"/>
                </a:solidFill>
                <a:effectLst/>
                <a:uLnTx/>
                <a:uFillTx/>
                <a:latin typeface="华文行楷" panose="02010800040101010101" pitchFamily="2" charset="-122"/>
                <a:ea typeface="华文行楷" panose="02010800040101010101" pitchFamily="2" charset="-122"/>
              </a:rPr>
            </a:br>
            <a:r>
              <a:rPr kumimoji="0" lang="en-US" altLang="zh-CN" sz="2700" b="0" i="0" u="none" strike="noStrike" kern="1200" cap="none" spc="0" normalizeH="0" baseline="0" noProof="0" dirty="0">
                <a:ln>
                  <a:noFill/>
                </a:ln>
                <a:solidFill>
                  <a:srgbClr val="FF0000"/>
                </a:solidFill>
                <a:effectLst/>
                <a:uLnTx/>
                <a:uFillTx/>
                <a:latin typeface="华文行楷" panose="02010800040101010101" pitchFamily="2" charset="-122"/>
                <a:ea typeface="华文行楷" panose="02010800040101010101" pitchFamily="2" charset="-122"/>
              </a:rPr>
              <a:t>(2021-2022)</a:t>
            </a:r>
            <a:endParaRPr kumimoji="0" lang="zh-CN" altLang="en-US" sz="2700" b="0" i="0" u="none" strike="noStrike" kern="1200" cap="none" spc="0" normalizeH="0" baseline="0" noProof="0" dirty="0">
              <a:ln>
                <a:noFill/>
              </a:ln>
              <a:solidFill>
                <a:srgbClr val="FF0000"/>
              </a:solidFill>
              <a:effectLst/>
              <a:uLnTx/>
              <a:uFillTx/>
              <a:latin typeface="华文行楷" panose="02010800040101010101" pitchFamily="2" charset="-122"/>
              <a:ea typeface="华文行楷" panose="02010800040101010101" pitchFamily="2" charset="-122"/>
            </a:endParaRPr>
          </a:p>
        </p:txBody>
      </p:sp>
      <p:sp>
        <p:nvSpPr>
          <p:cNvPr id="15363" name="Rectangle 2051"/>
          <p:cNvSpPr>
            <a:spLocks noGrp="1" noChangeArrowheads="1"/>
          </p:cNvSpPr>
          <p:nvPr>
            <p:ph type="subTitle" idx="1"/>
          </p:nvPr>
        </p:nvSpPr>
        <p:spPr>
          <a:xfrm>
            <a:off x="251850" y="2060848"/>
            <a:ext cx="8528050" cy="3086646"/>
          </a:xfrm>
          <a:solidFill>
            <a:schemeClr val="accent2"/>
          </a:solidFill>
        </p:spPr>
        <p:txBody>
          <a:bodyPr vert="horz" rtlCol="0">
            <a:normAutofit/>
          </a:bodyPr>
          <a:lstStyle/>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endParaRPr kumimoji="0" lang="en-US" altLang="zh-CN" sz="3200" b="1"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endParaRPr>
          </a:p>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r>
              <a:rPr kumimoji="0" lang="zh-CN" altLang="en-US" sz="3200" b="1"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陈 志 忠 （教授）</a:t>
            </a:r>
          </a:p>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r>
              <a:rPr kumimoji="0" lang="zh-CN" altLang="en-US" sz="3200" b="1"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北京大学 物理学院</a:t>
            </a:r>
          </a:p>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r>
              <a:rPr kumimoji="0" lang="zh-CN" altLang="en-US" sz="3200" b="1"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人工微结构和介观物理国家重点实验室</a:t>
            </a:r>
          </a:p>
          <a:p>
            <a:pPr marL="0" marR="0" lvl="0" indent="0" algn="ctr" defTabSz="914400" rtl="0" eaLnBrk="1" fontAlgn="auto" latinLnBrk="0" hangingPunct="1">
              <a:lnSpc>
                <a:spcPct val="100000"/>
              </a:lnSpc>
              <a:spcBef>
                <a:spcPct val="20000"/>
              </a:spcBef>
              <a:spcAft>
                <a:spcPts val="0"/>
              </a:spcAft>
              <a:buClr>
                <a:schemeClr val="tx2"/>
              </a:buClr>
              <a:buSzPct val="50000"/>
              <a:buFont typeface="Wingdings 2" panose="05020102010507070707"/>
              <a:buNone/>
              <a:defRPr/>
            </a:pPr>
            <a:r>
              <a:rPr kumimoji="0" lang="zh-CN" altLang="en-US" sz="3200" b="1"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北京大学宽禁带半导体研究中心</a:t>
            </a:r>
          </a:p>
        </p:txBody>
      </p:sp>
      <p:sp>
        <p:nvSpPr>
          <p:cNvPr id="17412" name="TextBox 3"/>
          <p:cNvSpPr txBox="1"/>
          <p:nvPr/>
        </p:nvSpPr>
        <p:spPr>
          <a:xfrm>
            <a:off x="251519" y="5733256"/>
            <a:ext cx="8353425" cy="830997"/>
          </a:xfrm>
          <a:prstGeom prst="rect">
            <a:avLst/>
          </a:prstGeom>
          <a:noFill/>
          <a:ln w="9525">
            <a:noFill/>
          </a:ln>
        </p:spPr>
        <p:txBody>
          <a:bodyPr>
            <a:spAutoFit/>
          </a:bodyPr>
          <a:lstStyle/>
          <a:p>
            <a:pPr algn="ctr" eaLnBrk="0" hangingPunct="0"/>
            <a:r>
              <a:rPr lang="en-US" altLang="zh-CN" b="1" i="0" dirty="0">
                <a:solidFill>
                  <a:srgbClr val="0070C0"/>
                </a:solidFill>
                <a:latin typeface="Times New Roman" panose="02020603050405020304" pitchFamily="18" charset="0"/>
              </a:rPr>
              <a:t>E-mail: zzchen@pku.edu.cn; </a:t>
            </a:r>
          </a:p>
          <a:p>
            <a:pPr algn="ctr" eaLnBrk="0" hangingPunct="0"/>
            <a:r>
              <a:rPr lang="en-US" altLang="zh-CN" b="1" i="0" dirty="0">
                <a:solidFill>
                  <a:srgbClr val="0070C0"/>
                </a:solidFill>
                <a:latin typeface="Times New Roman" panose="02020603050405020304" pitchFamily="18" charset="0"/>
              </a:rPr>
              <a:t>Tel:62752169, </a:t>
            </a:r>
            <a:r>
              <a:rPr lang="zh-CN" altLang="en-US" b="1" i="0" dirty="0">
                <a:solidFill>
                  <a:srgbClr val="0070C0"/>
                </a:solidFill>
                <a:latin typeface="Times New Roman" panose="02020603050405020304" pitchFamily="18" charset="0"/>
              </a:rPr>
              <a:t>物理北楼</a:t>
            </a:r>
            <a:r>
              <a:rPr lang="en-US" altLang="zh-CN" b="1" i="0" dirty="0">
                <a:solidFill>
                  <a:srgbClr val="0070C0"/>
                </a:solidFill>
                <a:latin typeface="Times New Roman" panose="02020603050405020304" pitchFamily="18" charset="0"/>
              </a:rPr>
              <a:t>460</a:t>
            </a:r>
            <a:endParaRPr lang="zh-CN" altLang="en-US" b="1" i="0" dirty="0">
              <a:solidFill>
                <a:srgbClr val="0070C0"/>
              </a:solidFill>
              <a:latin typeface="Times New Roman" panose="02020603050405020304" pitchFamily="18" charset="0"/>
            </a:endParaRPr>
          </a:p>
        </p:txBody>
      </p:sp>
    </p:spTree>
  </p:cSld>
  <p:clrMapOvr>
    <a:masterClrMapping/>
  </p:clrMapOvr>
  <p:transition>
    <p:pull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0535" y="838200"/>
            <a:ext cx="3642995" cy="2619375"/>
          </a:xfrm>
          <a:prstGeom prst="rect">
            <a:avLst/>
          </a:prstGeom>
        </p:spPr>
      </p:pic>
      <p:sp>
        <p:nvSpPr>
          <p:cNvPr id="3" name="文本框 2"/>
          <p:cNvSpPr txBox="1"/>
          <p:nvPr/>
        </p:nvSpPr>
        <p:spPr>
          <a:xfrm>
            <a:off x="1204595" y="316230"/>
            <a:ext cx="7037070" cy="521970"/>
          </a:xfrm>
          <a:prstGeom prst="rect">
            <a:avLst/>
          </a:prstGeom>
          <a:noFill/>
        </p:spPr>
        <p:txBody>
          <a:bodyPr wrap="square" rtlCol="0">
            <a:spAutoFit/>
          </a:bodyPr>
          <a:lstStyle/>
          <a:p>
            <a:pPr algn="ctr"/>
            <a:r>
              <a:rPr lang="en-US" altLang="zh-CN" sz="2800" b="1" i="0"/>
              <a:t>InGaN/GaN</a:t>
            </a:r>
            <a:r>
              <a:rPr lang="zh-CN" altLang="en-US" sz="2800" b="1" i="0"/>
              <a:t>异质结双极晶体管（</a:t>
            </a:r>
            <a:r>
              <a:rPr lang="en-US" altLang="zh-CN" sz="2800" b="1" i="0"/>
              <a:t>HBT</a:t>
            </a:r>
            <a:r>
              <a:rPr lang="zh-CN" altLang="en-US" sz="2800" b="1" i="0"/>
              <a:t>）</a:t>
            </a:r>
          </a:p>
        </p:txBody>
      </p:sp>
      <p:sp>
        <p:nvSpPr>
          <p:cNvPr id="4" name="文本框 3"/>
          <p:cNvSpPr txBox="1"/>
          <p:nvPr/>
        </p:nvSpPr>
        <p:spPr>
          <a:xfrm>
            <a:off x="4782185" y="984885"/>
            <a:ext cx="4131310" cy="5169535"/>
          </a:xfrm>
          <a:prstGeom prst="rect">
            <a:avLst/>
          </a:prstGeom>
          <a:noFill/>
        </p:spPr>
        <p:txBody>
          <a:bodyPr wrap="square" rtlCol="0">
            <a:spAutoFit/>
          </a:bodyPr>
          <a:lstStyle/>
          <a:p>
            <a:pPr marL="342900" indent="-342900">
              <a:lnSpc>
                <a:spcPct val="150000"/>
              </a:lnSpc>
              <a:buFont typeface="Wingdings" panose="05000000000000000000" charset="0"/>
              <a:buChar char="p"/>
            </a:pPr>
            <a:r>
              <a:rPr lang="zh-CN" altLang="en-US" sz="2000" i="0" dirty="0"/>
              <a:t>由</a:t>
            </a:r>
            <a:r>
              <a:rPr lang="en-US" altLang="zh-CN" sz="2000" i="0" dirty="0"/>
              <a:t>emitter</a:t>
            </a:r>
            <a:r>
              <a:rPr lang="zh-CN" altLang="en-US" sz="2000" i="0" dirty="0"/>
              <a:t>注入</a:t>
            </a:r>
            <a:r>
              <a:rPr lang="en-US" altLang="zh-CN" sz="2000" i="0" dirty="0"/>
              <a:t>base</a:t>
            </a:r>
            <a:r>
              <a:rPr lang="zh-CN" altLang="en-US" sz="2000" i="0" dirty="0"/>
              <a:t>的电子流密度要远大于</a:t>
            </a:r>
            <a:r>
              <a:rPr lang="en-US" altLang="zh-CN" sz="2000" i="0" dirty="0"/>
              <a:t>base</a:t>
            </a:r>
            <a:r>
              <a:rPr lang="zh-CN" altLang="en-US" sz="2000" i="0" dirty="0"/>
              <a:t>注入</a:t>
            </a:r>
            <a:r>
              <a:rPr lang="en-US" altLang="zh-CN" sz="2000" i="0" dirty="0"/>
              <a:t>emitter</a:t>
            </a:r>
            <a:r>
              <a:rPr lang="zh-CN" altLang="en-US" sz="2000" i="0" dirty="0"/>
              <a:t>的空穴流密度，才能获得高的电流放大倍数。</a:t>
            </a:r>
          </a:p>
          <a:p>
            <a:pPr marL="342900" indent="-342900">
              <a:lnSpc>
                <a:spcPct val="150000"/>
              </a:lnSpc>
              <a:buFont typeface="Wingdings" panose="05000000000000000000" charset="0"/>
              <a:buChar char="p"/>
            </a:pPr>
            <a:r>
              <a:rPr lang="zh-CN" altLang="en-US" sz="2000" i="0" dirty="0"/>
              <a:t>对于同质结，</a:t>
            </a:r>
            <a:r>
              <a:rPr lang="en-US" altLang="zh-CN" sz="2000" i="0" dirty="0"/>
              <a:t>p</a:t>
            </a:r>
            <a:r>
              <a:rPr lang="zh-CN" altLang="en-US" sz="2000" i="0" dirty="0"/>
              <a:t>基区的掺杂浓度极低，为了维持较低的电阻，基区电阻不能太薄，影响频率性能。异质结可以较高的</a:t>
            </a:r>
            <a:r>
              <a:rPr lang="en-US" altLang="zh-CN" sz="2000" i="0" dirty="0" err="1"/>
              <a:t>InGaN</a:t>
            </a:r>
            <a:r>
              <a:rPr lang="zh-CN" altLang="zh-CN" sz="2000" i="0" dirty="0"/>
              <a:t>基区</a:t>
            </a:r>
            <a:r>
              <a:rPr lang="en-US" altLang="zh-CN" sz="2000" i="0" dirty="0"/>
              <a:t>p</a:t>
            </a:r>
            <a:r>
              <a:rPr lang="zh-CN" altLang="en-US" sz="2000" i="0" dirty="0"/>
              <a:t>掺，频率特性得到较好的改善。</a:t>
            </a:r>
          </a:p>
          <a:p>
            <a:pPr marL="342900" indent="-342900">
              <a:lnSpc>
                <a:spcPct val="150000"/>
              </a:lnSpc>
              <a:buFont typeface="Wingdings" panose="05000000000000000000" charset="0"/>
              <a:buChar char="p"/>
            </a:pPr>
            <a:r>
              <a:rPr lang="zh-CN" altLang="en-US" sz="2000" i="0" dirty="0"/>
              <a:t>电流增益</a:t>
            </a:r>
            <a:r>
              <a:rPr lang="en-US" altLang="zh-CN" sz="2000" i="0" dirty="0">
                <a:latin typeface="Symbol" panose="05050102010706020507" charset="0"/>
                <a:cs typeface="Symbol" panose="05050102010706020507" charset="0"/>
              </a:rPr>
              <a:t>b</a:t>
            </a:r>
            <a:r>
              <a:rPr lang="en-US" altLang="zh-CN" sz="2000" i="0" dirty="0"/>
              <a:t>=100</a:t>
            </a:r>
            <a:r>
              <a:rPr lang="zh-CN" altLang="en-US" sz="2000" i="0" dirty="0"/>
              <a:t>倍，</a:t>
            </a:r>
            <a:r>
              <a:rPr lang="en-US" altLang="zh-CN" sz="2000" i="0" dirty="0"/>
              <a:t>Johnson's figure of merit (JFOM)=5THz.V</a:t>
            </a:r>
          </a:p>
        </p:txBody>
      </p:sp>
      <p:pic>
        <p:nvPicPr>
          <p:cNvPr id="5" name="图片 4"/>
          <p:cNvPicPr>
            <a:picLocks noChangeAspect="1"/>
          </p:cNvPicPr>
          <p:nvPr/>
        </p:nvPicPr>
        <p:blipFill>
          <a:blip r:embed="rId3"/>
          <a:stretch>
            <a:fillRect/>
          </a:stretch>
        </p:blipFill>
        <p:spPr>
          <a:xfrm>
            <a:off x="546100" y="3241675"/>
            <a:ext cx="4023995" cy="3559175"/>
          </a:xfrm>
          <a:prstGeom prst="rect">
            <a:avLst/>
          </a:prstGeom>
        </p:spPr>
      </p:pic>
      <p:sp>
        <p:nvSpPr>
          <p:cNvPr id="6" name="文本框 5"/>
          <p:cNvSpPr txBox="1"/>
          <p:nvPr/>
        </p:nvSpPr>
        <p:spPr>
          <a:xfrm>
            <a:off x="5004048" y="6309525"/>
            <a:ext cx="3894455" cy="337185"/>
          </a:xfrm>
          <a:prstGeom prst="rect">
            <a:avLst/>
          </a:prstGeom>
          <a:noFill/>
        </p:spPr>
        <p:txBody>
          <a:bodyPr wrap="square" rtlCol="0" anchor="t">
            <a:spAutoFit/>
          </a:bodyPr>
          <a:lstStyle/>
          <a:p>
            <a:r>
              <a:rPr lang="zh-CN" altLang="en-US" sz="1600" i="0" dirty="0"/>
              <a:t>Semicond. Sci. Technol. 28 (2013) 074025</a:t>
            </a:r>
          </a:p>
        </p:txBody>
      </p:sp>
      <p:sp>
        <p:nvSpPr>
          <p:cNvPr id="7" name="灯片编号占位符 6"/>
          <p:cNvSpPr txBox="1">
            <a:spLocks noGrp="1"/>
          </p:cNvSpPr>
          <p:nvPr>
            <p:ph type="sldNum" sz="quarter" idx="4294967295"/>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10</a:t>
            </a:fld>
            <a:endParaRPr lang="en-US" altLang="zh-CN" sz="1200" dirty="0"/>
          </a:p>
        </p:txBody>
      </p:sp>
    </p:spTree>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1" name="Group 3"/>
          <p:cNvGrpSpPr/>
          <p:nvPr/>
        </p:nvGrpSpPr>
        <p:grpSpPr>
          <a:xfrm>
            <a:off x="455930" y="1215390"/>
            <a:ext cx="7743190" cy="4051300"/>
            <a:chOff x="0" y="1027"/>
            <a:chExt cx="5842" cy="3024"/>
          </a:xfrm>
        </p:grpSpPr>
        <p:sp>
          <p:nvSpPr>
            <p:cNvPr id="89093" name="Text Box 4"/>
            <p:cNvSpPr txBox="1"/>
            <p:nvPr/>
          </p:nvSpPr>
          <p:spPr>
            <a:xfrm>
              <a:off x="54" y="2323"/>
              <a:ext cx="1626"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P-AlGaN capping layer</a:t>
              </a:r>
            </a:p>
          </p:txBody>
        </p:sp>
        <p:sp>
          <p:nvSpPr>
            <p:cNvPr id="89094" name="Text Box 5"/>
            <p:cNvSpPr txBox="1"/>
            <p:nvPr/>
          </p:nvSpPr>
          <p:spPr>
            <a:xfrm>
              <a:off x="3696" y="1891"/>
              <a:ext cx="1781"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InGaN MQW active layer</a:t>
              </a:r>
            </a:p>
          </p:txBody>
        </p:sp>
        <p:sp>
          <p:nvSpPr>
            <p:cNvPr id="89095" name="Text Box 6"/>
            <p:cNvSpPr txBox="1"/>
            <p:nvPr/>
          </p:nvSpPr>
          <p:spPr>
            <a:xfrm>
              <a:off x="0" y="2755"/>
              <a:ext cx="1647" cy="229"/>
            </a:xfrm>
            <a:prstGeom prst="rect">
              <a:avLst/>
            </a:prstGeom>
            <a:noFill/>
            <a:ln w="9525">
              <a:noFill/>
            </a:ln>
          </p:spPr>
          <p:txBody>
            <a:bodyPr>
              <a:spAutoFit/>
            </a:bodyPr>
            <a:lstStyle/>
            <a:p>
              <a:pPr eaLnBrk="1" hangingPunct="1">
                <a:spcBef>
                  <a:spcPct val="20000"/>
                </a:spcBef>
              </a:pPr>
              <a:r>
                <a:rPr lang="en-US" altLang="zh-CN" sz="1400" i="0" dirty="0">
                  <a:solidFill>
                    <a:schemeClr val="accent2"/>
                  </a:solidFill>
                  <a:latin typeface="Times New Roman" panose="02020603050405020304" pitchFamily="18" charset="0"/>
                </a:rPr>
                <a:t>n-GaN guiding layer</a:t>
              </a:r>
            </a:p>
          </p:txBody>
        </p:sp>
        <p:sp>
          <p:nvSpPr>
            <p:cNvPr id="89096" name="Rectangle 7"/>
            <p:cNvSpPr/>
            <p:nvPr/>
          </p:nvSpPr>
          <p:spPr>
            <a:xfrm>
              <a:off x="1781" y="3379"/>
              <a:ext cx="2208" cy="672"/>
            </a:xfrm>
            <a:prstGeom prst="rect">
              <a:avLst/>
            </a:prstGeom>
            <a:solidFill>
              <a:srgbClr val="3BCAF7"/>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rgbClr val="3BCAF7"/>
              </a:extrusionClr>
            </a:sp3d>
          </p:spPr>
          <p:txBody>
            <a:bodyPr wrap="none" anchor="ctr">
              <a:flatTx/>
            </a:bodyPr>
            <a:lstStyle/>
            <a:p>
              <a:endParaRPr lang="zh-CN" altLang="en-US" sz="1400" i="0" dirty="0">
                <a:latin typeface="Times New Roman" panose="02020603050405020304" pitchFamily="18" charset="0"/>
              </a:endParaRPr>
            </a:p>
          </p:txBody>
        </p:sp>
        <p:sp>
          <p:nvSpPr>
            <p:cNvPr id="89097" name="Rectangle 8"/>
            <p:cNvSpPr/>
            <p:nvPr/>
          </p:nvSpPr>
          <p:spPr>
            <a:xfrm>
              <a:off x="1781" y="3283"/>
              <a:ext cx="2208" cy="96"/>
            </a:xfrm>
            <a:prstGeom prst="rect">
              <a:avLst/>
            </a:prstGeom>
            <a:solidFill>
              <a:schemeClr val="bg2"/>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bg2"/>
              </a:extrusionClr>
            </a:sp3d>
          </p:spPr>
          <p:txBody>
            <a:bodyPr wrap="none" anchor="ctr">
              <a:flatTx/>
            </a:bodyPr>
            <a:lstStyle/>
            <a:p>
              <a:endParaRPr lang="zh-CN" altLang="en-US" sz="1400" i="0" dirty="0">
                <a:latin typeface="Times New Roman" panose="02020603050405020304" pitchFamily="18" charset="0"/>
              </a:endParaRPr>
            </a:p>
          </p:txBody>
        </p:sp>
        <p:sp>
          <p:nvSpPr>
            <p:cNvPr id="89098" name="Rectangle 9"/>
            <p:cNvSpPr/>
            <p:nvPr/>
          </p:nvSpPr>
          <p:spPr>
            <a:xfrm>
              <a:off x="1781" y="2995"/>
              <a:ext cx="2208" cy="288"/>
            </a:xfrm>
            <a:prstGeom prst="rect">
              <a:avLst/>
            </a:prstGeom>
            <a:solidFill>
              <a:schemeClr val="bg2"/>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bg2"/>
              </a:extrusionClr>
            </a:sp3d>
          </p:spPr>
          <p:txBody>
            <a:bodyPr wrap="none" anchor="ctr">
              <a:flatTx/>
            </a:bodyPr>
            <a:lstStyle/>
            <a:p>
              <a:endParaRPr lang="zh-CN" altLang="en-US" sz="1400" i="0" dirty="0">
                <a:latin typeface="Times New Roman" panose="02020603050405020304" pitchFamily="18" charset="0"/>
              </a:endParaRPr>
            </a:p>
          </p:txBody>
        </p:sp>
        <p:grpSp>
          <p:nvGrpSpPr>
            <p:cNvPr id="89099" name="Group 10"/>
            <p:cNvGrpSpPr/>
            <p:nvPr/>
          </p:nvGrpSpPr>
          <p:grpSpPr>
            <a:xfrm>
              <a:off x="1781" y="2275"/>
              <a:ext cx="912" cy="720"/>
              <a:chOff x="1872" y="1152"/>
              <a:chExt cx="912" cy="720"/>
            </a:xfrm>
          </p:grpSpPr>
          <p:sp>
            <p:nvSpPr>
              <p:cNvPr id="89129" name="Rectangle 11"/>
              <p:cNvSpPr/>
              <p:nvPr/>
            </p:nvSpPr>
            <p:spPr>
              <a:xfrm>
                <a:off x="1872" y="1824"/>
                <a:ext cx="912"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pPr eaLnBrk="1" hangingPunct="1">
                  <a:spcBef>
                    <a:spcPct val="20000"/>
                  </a:spcBef>
                </a:pPr>
                <a:endParaRPr lang="zh-CN" altLang="zh-CN" sz="1400" i="0" dirty="0">
                  <a:solidFill>
                    <a:schemeClr val="hlink"/>
                  </a:solidFill>
                  <a:latin typeface="Times New Roman" panose="02020603050405020304" pitchFamily="18" charset="0"/>
                </a:endParaRPr>
              </a:p>
            </p:txBody>
          </p:sp>
          <p:sp>
            <p:nvSpPr>
              <p:cNvPr id="89130" name="Rectangle 12"/>
              <p:cNvSpPr/>
              <p:nvPr/>
            </p:nvSpPr>
            <p:spPr>
              <a:xfrm>
                <a:off x="1872" y="1776"/>
                <a:ext cx="912"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pPr eaLnBrk="1" hangingPunct="1">
                  <a:spcBef>
                    <a:spcPct val="20000"/>
                  </a:spcBef>
                </a:pPr>
                <a:endParaRPr lang="zh-CN" altLang="zh-CN" sz="1400" i="0" dirty="0">
                  <a:solidFill>
                    <a:schemeClr val="hlink"/>
                  </a:solidFill>
                  <a:latin typeface="Times New Roman" panose="02020603050405020304" pitchFamily="18" charset="0"/>
                </a:endParaRPr>
              </a:p>
            </p:txBody>
          </p:sp>
          <p:sp>
            <p:nvSpPr>
              <p:cNvPr id="89131" name="Rectangle 13"/>
              <p:cNvSpPr/>
              <p:nvPr/>
            </p:nvSpPr>
            <p:spPr>
              <a:xfrm>
                <a:off x="1872" y="1728"/>
                <a:ext cx="912"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pPr eaLnBrk="1" hangingPunct="1">
                  <a:spcBef>
                    <a:spcPct val="20000"/>
                  </a:spcBef>
                </a:pPr>
                <a:endParaRPr lang="zh-CN" altLang="zh-CN" sz="1400" i="0" dirty="0">
                  <a:solidFill>
                    <a:schemeClr val="hlink"/>
                  </a:solidFill>
                  <a:latin typeface="Times New Roman" panose="02020603050405020304" pitchFamily="18" charset="0"/>
                </a:endParaRPr>
              </a:p>
            </p:txBody>
          </p:sp>
          <p:sp>
            <p:nvSpPr>
              <p:cNvPr id="89132" name="Rectangle 14"/>
              <p:cNvSpPr/>
              <p:nvPr/>
            </p:nvSpPr>
            <p:spPr>
              <a:xfrm>
                <a:off x="1872" y="1680"/>
                <a:ext cx="912"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pPr eaLnBrk="1" hangingPunct="1">
                  <a:spcBef>
                    <a:spcPct val="20000"/>
                  </a:spcBef>
                </a:pPr>
                <a:endParaRPr lang="zh-CN" altLang="zh-CN" sz="1400" i="0" dirty="0">
                  <a:solidFill>
                    <a:schemeClr val="hlink"/>
                  </a:solidFill>
                  <a:latin typeface="Times New Roman" panose="02020603050405020304" pitchFamily="18" charset="0"/>
                </a:endParaRPr>
              </a:p>
            </p:txBody>
          </p:sp>
          <p:sp>
            <p:nvSpPr>
              <p:cNvPr id="89133" name="Rectangle 15"/>
              <p:cNvSpPr/>
              <p:nvPr/>
            </p:nvSpPr>
            <p:spPr>
              <a:xfrm>
                <a:off x="1872" y="1632"/>
                <a:ext cx="912"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pPr eaLnBrk="1" hangingPunct="1">
                  <a:spcBef>
                    <a:spcPct val="20000"/>
                  </a:spcBef>
                </a:pPr>
                <a:endParaRPr lang="zh-CN" altLang="zh-CN" sz="1400" i="0" dirty="0">
                  <a:solidFill>
                    <a:schemeClr val="hlink"/>
                  </a:solidFill>
                  <a:latin typeface="Times New Roman" panose="02020603050405020304" pitchFamily="18" charset="0"/>
                </a:endParaRPr>
              </a:p>
            </p:txBody>
          </p:sp>
          <p:sp>
            <p:nvSpPr>
              <p:cNvPr id="89134" name="Rectangle 16"/>
              <p:cNvSpPr/>
              <p:nvPr/>
            </p:nvSpPr>
            <p:spPr>
              <a:xfrm>
                <a:off x="1872" y="1536"/>
                <a:ext cx="912" cy="96"/>
              </a:xfrm>
              <a:prstGeom prst="rect">
                <a:avLst/>
              </a:prstGeom>
              <a:solidFill>
                <a:srgbClr val="FFFF00"/>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rgbClr val="FFFF00"/>
                </a:extrusionClr>
              </a:sp3d>
            </p:spPr>
            <p:txBody>
              <a:bodyPr wrap="none" anchor="ctr">
                <a:flatTx/>
              </a:bodyPr>
              <a:lstStyle/>
              <a:p>
                <a:endParaRPr lang="zh-CN" altLang="en-US" sz="1400" i="0" dirty="0">
                  <a:latin typeface="Times New Roman" panose="02020603050405020304" pitchFamily="18" charset="0"/>
                </a:endParaRPr>
              </a:p>
            </p:txBody>
          </p:sp>
          <p:sp>
            <p:nvSpPr>
              <p:cNvPr id="89135" name="Rectangle 17"/>
              <p:cNvSpPr/>
              <p:nvPr/>
            </p:nvSpPr>
            <p:spPr>
              <a:xfrm>
                <a:off x="1872" y="1488"/>
                <a:ext cx="912" cy="48"/>
              </a:xfrm>
              <a:prstGeom prst="rect">
                <a:avLst/>
              </a:prstGeom>
              <a:solidFill>
                <a:srgbClr val="FF0000"/>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rgbClr val="FF0000"/>
                </a:extrusionClr>
              </a:sp3d>
            </p:spPr>
            <p:txBody>
              <a:bodyPr wrap="none" anchor="ctr">
                <a:flatTx/>
              </a:bodyPr>
              <a:lstStyle/>
              <a:p>
                <a:endParaRPr lang="zh-CN" altLang="en-US" sz="1400" i="0" dirty="0">
                  <a:latin typeface="Times New Roman" panose="02020603050405020304" pitchFamily="18" charset="0"/>
                </a:endParaRPr>
              </a:p>
            </p:txBody>
          </p:sp>
          <p:sp>
            <p:nvSpPr>
              <p:cNvPr id="89136" name="Rectangle 18"/>
              <p:cNvSpPr/>
              <p:nvPr/>
            </p:nvSpPr>
            <p:spPr>
              <a:xfrm>
                <a:off x="1872" y="1440"/>
                <a:ext cx="912" cy="48"/>
              </a:xfrm>
              <a:prstGeom prst="rect">
                <a:avLst/>
              </a:prstGeom>
              <a:solidFill>
                <a:srgbClr val="FF0000"/>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rgbClr val="FF0000"/>
                </a:extrusionClr>
              </a:sp3d>
            </p:spPr>
            <p:txBody>
              <a:bodyPr wrap="none" anchor="ctr">
                <a:flatTx/>
              </a:bodyPr>
              <a:lstStyle/>
              <a:p>
                <a:endParaRPr lang="zh-CN" altLang="en-US" sz="1400" i="0" dirty="0">
                  <a:latin typeface="Times New Roman" panose="02020603050405020304" pitchFamily="18" charset="0"/>
                </a:endParaRPr>
              </a:p>
            </p:txBody>
          </p:sp>
          <p:sp>
            <p:nvSpPr>
              <p:cNvPr id="89137" name="Rectangle 19"/>
              <p:cNvSpPr/>
              <p:nvPr/>
            </p:nvSpPr>
            <p:spPr>
              <a:xfrm>
                <a:off x="1872" y="1392"/>
                <a:ext cx="912" cy="48"/>
              </a:xfrm>
              <a:prstGeom prst="rect">
                <a:avLst/>
              </a:prstGeom>
              <a:solidFill>
                <a:srgbClr val="FF0000"/>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rgbClr val="FF0000"/>
                </a:extrusionClr>
              </a:sp3d>
            </p:spPr>
            <p:txBody>
              <a:bodyPr wrap="none" anchor="ctr">
                <a:flatTx/>
              </a:bodyPr>
              <a:lstStyle/>
              <a:p>
                <a:endParaRPr lang="zh-CN" altLang="en-US" sz="1400" i="0" dirty="0">
                  <a:latin typeface="Times New Roman" panose="02020603050405020304" pitchFamily="18" charset="0"/>
                </a:endParaRPr>
              </a:p>
            </p:txBody>
          </p:sp>
          <p:sp>
            <p:nvSpPr>
              <p:cNvPr id="89138" name="Rectangle 20"/>
              <p:cNvSpPr/>
              <p:nvPr/>
            </p:nvSpPr>
            <p:spPr>
              <a:xfrm>
                <a:off x="1872" y="1344"/>
                <a:ext cx="912" cy="48"/>
              </a:xfrm>
              <a:prstGeom prst="rect">
                <a:avLst/>
              </a:prstGeom>
              <a:solidFill>
                <a:srgbClr val="FF0000"/>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rgbClr val="FF0000"/>
                </a:extrusionClr>
              </a:sp3d>
            </p:spPr>
            <p:txBody>
              <a:bodyPr wrap="none" anchor="ctr">
                <a:flatTx/>
              </a:bodyPr>
              <a:lstStyle/>
              <a:p>
                <a:endParaRPr lang="zh-CN" altLang="en-US" sz="1400" i="0" dirty="0">
                  <a:latin typeface="Times New Roman" panose="02020603050405020304" pitchFamily="18" charset="0"/>
                </a:endParaRPr>
              </a:p>
            </p:txBody>
          </p:sp>
          <p:sp>
            <p:nvSpPr>
              <p:cNvPr id="89139" name="Rectangle 21"/>
              <p:cNvSpPr/>
              <p:nvPr/>
            </p:nvSpPr>
            <p:spPr>
              <a:xfrm>
                <a:off x="1872" y="1296"/>
                <a:ext cx="912" cy="48"/>
              </a:xfrm>
              <a:prstGeom prst="rect">
                <a:avLst/>
              </a:prstGeom>
              <a:solidFill>
                <a:schemeClr val="accent1"/>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accent1"/>
                </a:extrusionClr>
              </a:sp3d>
            </p:spPr>
            <p:txBody>
              <a:bodyPr wrap="none" anchor="ctr">
                <a:flatTx/>
              </a:bodyPr>
              <a:lstStyle/>
              <a:p>
                <a:endParaRPr lang="zh-CN" altLang="en-US" sz="1400" i="0" dirty="0">
                  <a:latin typeface="Times New Roman" panose="02020603050405020304" pitchFamily="18" charset="0"/>
                </a:endParaRPr>
              </a:p>
            </p:txBody>
          </p:sp>
          <p:sp>
            <p:nvSpPr>
              <p:cNvPr id="89140" name="Rectangle 22"/>
              <p:cNvSpPr/>
              <p:nvPr/>
            </p:nvSpPr>
            <p:spPr>
              <a:xfrm>
                <a:off x="1872" y="1200"/>
                <a:ext cx="912" cy="96"/>
              </a:xfrm>
              <a:prstGeom prst="rect">
                <a:avLst/>
              </a:prstGeom>
              <a:solidFill>
                <a:srgbClr val="FFFF00"/>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rgbClr val="FFFF00"/>
                </a:extrusionClr>
              </a:sp3d>
            </p:spPr>
            <p:txBody>
              <a:bodyPr wrap="none" anchor="ctr">
                <a:flatTx/>
              </a:bodyPr>
              <a:lstStyle/>
              <a:p>
                <a:endParaRPr lang="zh-CN" altLang="en-US" sz="1400" i="0" dirty="0">
                  <a:latin typeface="Times New Roman" panose="02020603050405020304" pitchFamily="18" charset="0"/>
                </a:endParaRPr>
              </a:p>
            </p:txBody>
          </p:sp>
          <p:sp>
            <p:nvSpPr>
              <p:cNvPr id="89141" name="Rectangle 23"/>
              <p:cNvSpPr/>
              <p:nvPr/>
            </p:nvSpPr>
            <p:spPr>
              <a:xfrm>
                <a:off x="1872" y="1152"/>
                <a:ext cx="912"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pPr eaLnBrk="1" hangingPunct="1">
                  <a:spcBef>
                    <a:spcPct val="20000"/>
                  </a:spcBef>
                </a:pPr>
                <a:endParaRPr lang="zh-CN" altLang="zh-CN" sz="1400" i="0" dirty="0">
                  <a:solidFill>
                    <a:schemeClr val="hlink"/>
                  </a:solidFill>
                  <a:latin typeface="Times New Roman" panose="02020603050405020304" pitchFamily="18" charset="0"/>
                </a:endParaRPr>
              </a:p>
            </p:txBody>
          </p:sp>
        </p:grpSp>
        <p:sp>
          <p:nvSpPr>
            <p:cNvPr id="89100" name="Rectangle 24"/>
            <p:cNvSpPr/>
            <p:nvPr/>
          </p:nvSpPr>
          <p:spPr>
            <a:xfrm>
              <a:off x="3173" y="2899"/>
              <a:ext cx="672" cy="96"/>
            </a:xfrm>
            <a:prstGeom prst="rect">
              <a:avLst/>
            </a:prstGeom>
            <a:solidFill>
              <a:srgbClr val="FFFF00"/>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rgbClr val="FFFF00"/>
              </a:extrusionClr>
            </a:sp3d>
          </p:spPr>
          <p:txBody>
            <a:bodyPr wrap="none" anchor="ctr">
              <a:flatTx/>
            </a:bodyPr>
            <a:lstStyle/>
            <a:p>
              <a:endParaRPr lang="zh-CN" altLang="en-US" sz="1400" i="0" dirty="0">
                <a:latin typeface="Times New Roman" panose="02020603050405020304" pitchFamily="18" charset="0"/>
              </a:endParaRPr>
            </a:p>
          </p:txBody>
        </p:sp>
        <p:grpSp>
          <p:nvGrpSpPr>
            <p:cNvPr id="89101" name="Group 25"/>
            <p:cNvGrpSpPr/>
            <p:nvPr/>
          </p:nvGrpSpPr>
          <p:grpSpPr>
            <a:xfrm>
              <a:off x="2021" y="2083"/>
              <a:ext cx="480" cy="192"/>
              <a:chOff x="3504" y="1056"/>
              <a:chExt cx="480" cy="192"/>
            </a:xfrm>
          </p:grpSpPr>
          <p:sp>
            <p:nvSpPr>
              <p:cNvPr id="89125" name="Rectangle 26"/>
              <p:cNvSpPr/>
              <p:nvPr/>
            </p:nvSpPr>
            <p:spPr>
              <a:xfrm>
                <a:off x="3504" y="1200"/>
                <a:ext cx="480"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endParaRPr lang="zh-CN" altLang="en-US" sz="1400" i="0" dirty="0">
                  <a:latin typeface="Times New Roman" panose="02020603050405020304" pitchFamily="18" charset="0"/>
                </a:endParaRPr>
              </a:p>
            </p:txBody>
          </p:sp>
          <p:sp>
            <p:nvSpPr>
              <p:cNvPr id="89126" name="Rectangle 27"/>
              <p:cNvSpPr/>
              <p:nvPr/>
            </p:nvSpPr>
            <p:spPr>
              <a:xfrm>
                <a:off x="3504" y="1152"/>
                <a:ext cx="480"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endParaRPr lang="zh-CN" altLang="en-US" sz="1400" i="0" dirty="0">
                  <a:latin typeface="Times New Roman" panose="02020603050405020304" pitchFamily="18" charset="0"/>
                </a:endParaRPr>
              </a:p>
            </p:txBody>
          </p:sp>
          <p:sp>
            <p:nvSpPr>
              <p:cNvPr id="89127" name="Rectangle 28"/>
              <p:cNvSpPr/>
              <p:nvPr/>
            </p:nvSpPr>
            <p:spPr>
              <a:xfrm>
                <a:off x="3504" y="1104"/>
                <a:ext cx="480"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endParaRPr lang="zh-CN" altLang="en-US" sz="1400" i="0" dirty="0">
                  <a:latin typeface="Times New Roman" panose="02020603050405020304" pitchFamily="18" charset="0"/>
                </a:endParaRPr>
              </a:p>
            </p:txBody>
          </p:sp>
          <p:sp>
            <p:nvSpPr>
              <p:cNvPr id="89128" name="Rectangle 29"/>
              <p:cNvSpPr/>
              <p:nvPr/>
            </p:nvSpPr>
            <p:spPr>
              <a:xfrm>
                <a:off x="3504" y="1056"/>
                <a:ext cx="480" cy="48"/>
              </a:xfrm>
              <a:prstGeom prst="rect">
                <a:avLst/>
              </a:prstGeom>
              <a:solidFill>
                <a:schemeClr val="hlink"/>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hlink"/>
                </a:extrusionClr>
              </a:sp3d>
            </p:spPr>
            <p:txBody>
              <a:bodyPr wrap="none" anchor="ctr">
                <a:flatTx/>
              </a:bodyPr>
              <a:lstStyle/>
              <a:p>
                <a:endParaRPr lang="zh-CN" altLang="en-US" sz="1400" i="0" dirty="0">
                  <a:latin typeface="Times New Roman" panose="02020603050405020304" pitchFamily="18" charset="0"/>
                </a:endParaRPr>
              </a:p>
            </p:txBody>
          </p:sp>
        </p:grpSp>
        <p:sp>
          <p:nvSpPr>
            <p:cNvPr id="89102" name="Rectangle 30"/>
            <p:cNvSpPr/>
            <p:nvPr/>
          </p:nvSpPr>
          <p:spPr>
            <a:xfrm>
              <a:off x="2021" y="2035"/>
              <a:ext cx="480" cy="48"/>
            </a:xfrm>
            <a:prstGeom prst="rect">
              <a:avLst/>
            </a:prstGeom>
            <a:solidFill>
              <a:schemeClr val="bg2"/>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chemeClr val="bg2"/>
              </a:extrusionClr>
            </a:sp3d>
          </p:spPr>
          <p:txBody>
            <a:bodyPr wrap="none" anchor="ctr">
              <a:flatTx/>
            </a:bodyPr>
            <a:lstStyle/>
            <a:p>
              <a:endParaRPr lang="zh-CN" altLang="en-US" sz="1400" i="0" dirty="0">
                <a:latin typeface="Times New Roman" panose="02020603050405020304" pitchFamily="18" charset="0"/>
              </a:endParaRPr>
            </a:p>
          </p:txBody>
        </p:sp>
        <p:sp>
          <p:nvSpPr>
            <p:cNvPr id="89103" name="Rectangle 31"/>
            <p:cNvSpPr/>
            <p:nvPr/>
          </p:nvSpPr>
          <p:spPr>
            <a:xfrm>
              <a:off x="2165" y="1939"/>
              <a:ext cx="240" cy="96"/>
            </a:xfrm>
            <a:prstGeom prst="rect">
              <a:avLst/>
            </a:prstGeom>
            <a:solidFill>
              <a:srgbClr val="FFFF00"/>
            </a:solidFill>
            <a:ln w="9525" cap="flat" cmpd="sng">
              <a:prstDash val="solid"/>
              <a:miter/>
              <a:headEnd type="none" w="med" len="med"/>
              <a:tailEnd type="none" w="med" len="med"/>
            </a:ln>
            <a:scene3d>
              <a:camera prst="legacyObliqueTopRight">
                <a:rot lat="0" lon="0" rev="0"/>
              </a:camera>
              <a:lightRig rig="legacyFlat3" dir="b"/>
            </a:scene3d>
            <a:sp3d extrusionH="1801800" prstMaterial="legacyMatte">
              <a:bevelT w="13500" h="13500" prst="angle"/>
              <a:bevelB w="13500" h="13500" prst="angle"/>
              <a:extrusionClr>
                <a:srgbClr val="FFFF00"/>
              </a:extrusionClr>
            </a:sp3d>
          </p:spPr>
          <p:txBody>
            <a:bodyPr wrap="none" anchor="ctr">
              <a:flatTx/>
            </a:bodyPr>
            <a:lstStyle/>
            <a:p>
              <a:endParaRPr lang="zh-CN" altLang="en-US" sz="1400" i="0" dirty="0">
                <a:latin typeface="Times New Roman" panose="02020603050405020304" pitchFamily="18" charset="0"/>
              </a:endParaRPr>
            </a:p>
          </p:txBody>
        </p:sp>
        <p:sp>
          <p:nvSpPr>
            <p:cNvPr id="89104" name="Text Box 32"/>
            <p:cNvSpPr txBox="1"/>
            <p:nvPr/>
          </p:nvSpPr>
          <p:spPr>
            <a:xfrm>
              <a:off x="245" y="3667"/>
              <a:ext cx="1291"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Sapphire substrate</a:t>
              </a:r>
            </a:p>
          </p:txBody>
        </p:sp>
        <p:sp>
          <p:nvSpPr>
            <p:cNvPr id="89105" name="Text Box 33"/>
            <p:cNvSpPr txBox="1"/>
            <p:nvPr/>
          </p:nvSpPr>
          <p:spPr>
            <a:xfrm>
              <a:off x="398" y="3043"/>
              <a:ext cx="1019"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N-doped GaN</a:t>
              </a:r>
            </a:p>
          </p:txBody>
        </p:sp>
        <p:sp>
          <p:nvSpPr>
            <p:cNvPr id="89106" name="Text Box 34"/>
            <p:cNvSpPr txBox="1"/>
            <p:nvPr/>
          </p:nvSpPr>
          <p:spPr>
            <a:xfrm>
              <a:off x="4190" y="2303"/>
              <a:ext cx="1652"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n-electrode(Ti/AlNiAu)</a:t>
              </a:r>
            </a:p>
          </p:txBody>
        </p:sp>
        <p:sp>
          <p:nvSpPr>
            <p:cNvPr id="89107" name="Text Box 35"/>
            <p:cNvSpPr txBox="1"/>
            <p:nvPr/>
          </p:nvSpPr>
          <p:spPr>
            <a:xfrm>
              <a:off x="2021" y="1027"/>
              <a:ext cx="1392" cy="229"/>
            </a:xfrm>
            <a:prstGeom prst="rect">
              <a:avLst/>
            </a:prstGeom>
            <a:noFill/>
            <a:ln w="9525">
              <a:noFill/>
            </a:ln>
          </p:spPr>
          <p:txBody>
            <a:bodyPr>
              <a:spAutoFit/>
            </a:bodyPr>
            <a:lstStyle/>
            <a:p>
              <a:pPr eaLnBrk="1" hangingPunct="1">
                <a:spcBef>
                  <a:spcPct val="20000"/>
                </a:spcBef>
              </a:pPr>
              <a:r>
                <a:rPr lang="en-US" altLang="zh-CN" sz="1400" i="0" dirty="0">
                  <a:solidFill>
                    <a:schemeClr val="accent2"/>
                  </a:solidFill>
                  <a:latin typeface="Times New Roman" panose="02020603050405020304" pitchFamily="18" charset="0"/>
                </a:rPr>
                <a:t>p-electrode(Ni/Au)</a:t>
              </a:r>
            </a:p>
          </p:txBody>
        </p:sp>
        <p:sp>
          <p:nvSpPr>
            <p:cNvPr id="89108" name="Text Box 36"/>
            <p:cNvSpPr txBox="1"/>
            <p:nvPr/>
          </p:nvSpPr>
          <p:spPr>
            <a:xfrm>
              <a:off x="3120" y="1459"/>
              <a:ext cx="552"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p-GaN</a:t>
              </a:r>
            </a:p>
          </p:txBody>
        </p:sp>
        <p:sp>
          <p:nvSpPr>
            <p:cNvPr id="89109" name="Text Box 37"/>
            <p:cNvSpPr txBox="1"/>
            <p:nvPr/>
          </p:nvSpPr>
          <p:spPr>
            <a:xfrm>
              <a:off x="3125" y="1651"/>
              <a:ext cx="2635"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p-AlGaN/GaN MD-SLS cladding layer</a:t>
              </a:r>
            </a:p>
          </p:txBody>
        </p:sp>
        <p:sp>
          <p:nvSpPr>
            <p:cNvPr id="89110" name="Text Box 38"/>
            <p:cNvSpPr txBox="1"/>
            <p:nvPr/>
          </p:nvSpPr>
          <p:spPr>
            <a:xfrm>
              <a:off x="96" y="2035"/>
              <a:ext cx="1439"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p-GaN guiding layer</a:t>
              </a:r>
            </a:p>
          </p:txBody>
        </p:sp>
        <p:sp>
          <p:nvSpPr>
            <p:cNvPr id="89111" name="Text Box 39"/>
            <p:cNvSpPr txBox="1"/>
            <p:nvPr/>
          </p:nvSpPr>
          <p:spPr>
            <a:xfrm>
              <a:off x="3125" y="2131"/>
              <a:ext cx="2635"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n-AlGaN/GaN MD-SLS cladding layer</a:t>
              </a:r>
            </a:p>
          </p:txBody>
        </p:sp>
        <p:sp>
          <p:nvSpPr>
            <p:cNvPr id="89112" name="Line 40"/>
            <p:cNvSpPr/>
            <p:nvPr/>
          </p:nvSpPr>
          <p:spPr>
            <a:xfrm>
              <a:off x="2933" y="1651"/>
              <a:ext cx="192" cy="0"/>
            </a:xfrm>
            <a:prstGeom prst="line">
              <a:avLst/>
            </a:prstGeom>
            <a:ln w="12700" cap="flat" cmpd="sng">
              <a:solidFill>
                <a:schemeClr val="tx1"/>
              </a:solidFill>
              <a:prstDash val="solid"/>
              <a:headEnd type="none" w="med" len="med"/>
              <a:tailEnd type="none" w="med" len="med"/>
            </a:ln>
          </p:spPr>
        </p:sp>
        <p:sp>
          <p:nvSpPr>
            <p:cNvPr id="89113" name="Line 41"/>
            <p:cNvSpPr/>
            <p:nvPr/>
          </p:nvSpPr>
          <p:spPr>
            <a:xfrm>
              <a:off x="2933" y="1795"/>
              <a:ext cx="192" cy="0"/>
            </a:xfrm>
            <a:prstGeom prst="line">
              <a:avLst/>
            </a:prstGeom>
            <a:ln w="12700" cap="flat" cmpd="sng">
              <a:solidFill>
                <a:schemeClr val="tx1"/>
              </a:solidFill>
              <a:prstDash val="solid"/>
              <a:headEnd type="none" w="med" len="med"/>
              <a:tailEnd type="none" w="med" len="med"/>
            </a:ln>
          </p:spPr>
        </p:sp>
        <p:sp>
          <p:nvSpPr>
            <p:cNvPr id="89114" name="Line 42"/>
            <p:cNvSpPr/>
            <p:nvPr/>
          </p:nvSpPr>
          <p:spPr>
            <a:xfrm flipV="1">
              <a:off x="3077" y="2371"/>
              <a:ext cx="288" cy="144"/>
            </a:xfrm>
            <a:prstGeom prst="line">
              <a:avLst/>
            </a:prstGeom>
            <a:ln w="9525" cap="flat" cmpd="sng">
              <a:solidFill>
                <a:schemeClr val="tx1"/>
              </a:solidFill>
              <a:prstDash val="solid"/>
              <a:headEnd type="none" w="med" len="med"/>
              <a:tailEnd type="none" w="med" len="med"/>
            </a:ln>
          </p:spPr>
        </p:sp>
        <p:sp>
          <p:nvSpPr>
            <p:cNvPr id="89115" name="Line 43"/>
            <p:cNvSpPr/>
            <p:nvPr/>
          </p:nvSpPr>
          <p:spPr>
            <a:xfrm flipV="1">
              <a:off x="4229" y="2515"/>
              <a:ext cx="192" cy="48"/>
            </a:xfrm>
            <a:prstGeom prst="line">
              <a:avLst/>
            </a:prstGeom>
            <a:ln w="9525" cap="flat" cmpd="sng">
              <a:solidFill>
                <a:schemeClr val="tx1"/>
              </a:solidFill>
              <a:prstDash val="solid"/>
              <a:headEnd type="none" w="med" len="med"/>
              <a:tailEnd type="none" w="med" len="med"/>
            </a:ln>
          </p:spPr>
        </p:sp>
        <p:sp>
          <p:nvSpPr>
            <p:cNvPr id="89116" name="Line 44"/>
            <p:cNvSpPr/>
            <p:nvPr/>
          </p:nvSpPr>
          <p:spPr>
            <a:xfrm>
              <a:off x="1632" y="2227"/>
              <a:ext cx="293" cy="144"/>
            </a:xfrm>
            <a:prstGeom prst="line">
              <a:avLst/>
            </a:prstGeom>
            <a:ln w="9525" cap="flat" cmpd="sng">
              <a:solidFill>
                <a:schemeClr val="tx1"/>
              </a:solidFill>
              <a:prstDash val="solid"/>
              <a:headEnd type="none" w="med" len="med"/>
              <a:tailEnd type="none" w="med" len="med"/>
            </a:ln>
          </p:spPr>
        </p:sp>
        <p:sp>
          <p:nvSpPr>
            <p:cNvPr id="89117" name="Line 45"/>
            <p:cNvSpPr/>
            <p:nvPr/>
          </p:nvSpPr>
          <p:spPr>
            <a:xfrm flipV="1">
              <a:off x="1536" y="2707"/>
              <a:ext cx="245" cy="192"/>
            </a:xfrm>
            <a:prstGeom prst="line">
              <a:avLst/>
            </a:prstGeom>
            <a:ln w="9525" cap="flat" cmpd="sng">
              <a:solidFill>
                <a:schemeClr val="tx1"/>
              </a:solidFill>
              <a:prstDash val="solid"/>
              <a:headEnd type="none" w="med" len="med"/>
              <a:tailEnd type="none" w="med" len="med"/>
            </a:ln>
          </p:spPr>
        </p:sp>
        <p:sp>
          <p:nvSpPr>
            <p:cNvPr id="89118" name="Line 46"/>
            <p:cNvSpPr/>
            <p:nvPr/>
          </p:nvSpPr>
          <p:spPr>
            <a:xfrm>
              <a:off x="1493" y="3187"/>
              <a:ext cx="288" cy="0"/>
            </a:xfrm>
            <a:prstGeom prst="line">
              <a:avLst/>
            </a:prstGeom>
            <a:ln w="9525" cap="flat" cmpd="sng">
              <a:solidFill>
                <a:schemeClr val="tx1"/>
              </a:solidFill>
              <a:prstDash val="solid"/>
              <a:headEnd type="none" w="med" len="med"/>
              <a:tailEnd type="none" w="med" len="med"/>
            </a:ln>
          </p:spPr>
        </p:sp>
        <p:sp>
          <p:nvSpPr>
            <p:cNvPr id="89119" name="Line 47"/>
            <p:cNvSpPr/>
            <p:nvPr/>
          </p:nvSpPr>
          <p:spPr>
            <a:xfrm flipH="1">
              <a:off x="2688" y="1267"/>
              <a:ext cx="0" cy="240"/>
            </a:xfrm>
            <a:prstGeom prst="line">
              <a:avLst/>
            </a:prstGeom>
            <a:ln w="9525" cap="flat" cmpd="sng">
              <a:solidFill>
                <a:schemeClr val="tx1"/>
              </a:solidFill>
              <a:prstDash val="solid"/>
              <a:headEnd type="none" w="med" len="med"/>
              <a:tailEnd type="none" w="med" len="med"/>
            </a:ln>
          </p:spPr>
        </p:sp>
        <p:sp>
          <p:nvSpPr>
            <p:cNvPr id="89120" name="Text Box 48"/>
            <p:cNvSpPr txBox="1"/>
            <p:nvPr/>
          </p:nvSpPr>
          <p:spPr>
            <a:xfrm>
              <a:off x="341" y="3331"/>
              <a:ext cx="1208" cy="229"/>
            </a:xfrm>
            <a:prstGeom prst="rect">
              <a:avLst/>
            </a:prstGeom>
            <a:noFill/>
            <a:ln w="9525">
              <a:noFill/>
            </a:ln>
          </p:spPr>
          <p:txBody>
            <a:bodyPr wrap="square">
              <a:spAutoFit/>
            </a:bodyPr>
            <a:lstStyle/>
            <a:p>
              <a:pPr eaLnBrk="1" hangingPunct="1">
                <a:spcBef>
                  <a:spcPct val="20000"/>
                </a:spcBef>
              </a:pPr>
              <a:r>
                <a:rPr lang="en-US" altLang="zh-CN" sz="1400" i="0" dirty="0">
                  <a:solidFill>
                    <a:schemeClr val="accent2"/>
                  </a:solidFill>
                  <a:latin typeface="Times New Roman" panose="02020603050405020304" pitchFamily="18" charset="0"/>
                </a:rPr>
                <a:t>GaN buffer layer</a:t>
              </a:r>
            </a:p>
          </p:txBody>
        </p:sp>
        <p:sp>
          <p:nvSpPr>
            <p:cNvPr id="89121" name="Line 49"/>
            <p:cNvSpPr/>
            <p:nvPr/>
          </p:nvSpPr>
          <p:spPr>
            <a:xfrm flipV="1">
              <a:off x="1541" y="3331"/>
              <a:ext cx="240" cy="144"/>
            </a:xfrm>
            <a:prstGeom prst="line">
              <a:avLst/>
            </a:prstGeom>
            <a:ln w="9525" cap="flat" cmpd="sng">
              <a:solidFill>
                <a:schemeClr val="tx1"/>
              </a:solidFill>
              <a:prstDash val="solid"/>
              <a:headEnd type="none" w="med" len="med"/>
              <a:tailEnd type="none" w="med" len="med"/>
            </a:ln>
          </p:spPr>
        </p:sp>
        <p:sp>
          <p:nvSpPr>
            <p:cNvPr id="89122" name="Line 50"/>
            <p:cNvSpPr/>
            <p:nvPr/>
          </p:nvSpPr>
          <p:spPr>
            <a:xfrm>
              <a:off x="1541" y="3811"/>
              <a:ext cx="240" cy="0"/>
            </a:xfrm>
            <a:prstGeom prst="line">
              <a:avLst/>
            </a:prstGeom>
            <a:ln w="9525" cap="flat" cmpd="sng">
              <a:solidFill>
                <a:schemeClr val="tx1"/>
              </a:solidFill>
              <a:prstDash val="solid"/>
              <a:headEnd type="none" w="med" len="med"/>
              <a:tailEnd type="none" w="med" len="med"/>
            </a:ln>
          </p:spPr>
        </p:sp>
        <p:sp>
          <p:nvSpPr>
            <p:cNvPr id="89123" name="Line 51"/>
            <p:cNvSpPr/>
            <p:nvPr/>
          </p:nvSpPr>
          <p:spPr>
            <a:xfrm flipH="1">
              <a:off x="1632" y="2467"/>
              <a:ext cx="144" cy="0"/>
            </a:xfrm>
            <a:prstGeom prst="line">
              <a:avLst/>
            </a:prstGeom>
            <a:ln w="9525" cap="flat" cmpd="sng">
              <a:solidFill>
                <a:schemeClr val="tx1"/>
              </a:solidFill>
              <a:prstDash val="solid"/>
              <a:headEnd type="none" w="med" len="med"/>
              <a:tailEnd type="none" w="med" len="med"/>
            </a:ln>
          </p:spPr>
        </p:sp>
        <p:sp>
          <p:nvSpPr>
            <p:cNvPr id="89124" name="Line 52"/>
            <p:cNvSpPr/>
            <p:nvPr/>
          </p:nvSpPr>
          <p:spPr>
            <a:xfrm flipV="1">
              <a:off x="3120" y="2035"/>
              <a:ext cx="576" cy="96"/>
            </a:xfrm>
            <a:prstGeom prst="line">
              <a:avLst/>
            </a:prstGeom>
            <a:ln w="9525" cap="flat" cmpd="sng">
              <a:solidFill>
                <a:schemeClr val="tx1"/>
              </a:solidFill>
              <a:prstDash val="solid"/>
              <a:headEnd type="none" w="med" len="med"/>
              <a:tailEnd type="none" w="med" len="med"/>
            </a:ln>
          </p:spPr>
        </p:sp>
      </p:grpSp>
      <p:sp>
        <p:nvSpPr>
          <p:cNvPr id="2" name="文本框 1"/>
          <p:cNvSpPr txBox="1"/>
          <p:nvPr/>
        </p:nvSpPr>
        <p:spPr>
          <a:xfrm>
            <a:off x="1720850" y="243205"/>
            <a:ext cx="5994400" cy="521970"/>
          </a:xfrm>
          <a:prstGeom prst="rect">
            <a:avLst/>
          </a:prstGeom>
          <a:noFill/>
        </p:spPr>
        <p:txBody>
          <a:bodyPr wrap="square" rtlCol="0">
            <a:spAutoFit/>
          </a:bodyPr>
          <a:lstStyle/>
          <a:p>
            <a:r>
              <a:rPr lang="en-US" altLang="zh-CN" sz="2800" b="1" i="0"/>
              <a:t>InGaN/GaN</a:t>
            </a:r>
            <a:r>
              <a:rPr lang="zh-CN" altLang="en-US" sz="2800" b="1" i="0"/>
              <a:t>半导体激光器（</a:t>
            </a:r>
            <a:r>
              <a:rPr lang="en-US" altLang="zh-CN" sz="2800" b="1" i="0"/>
              <a:t>LD</a:t>
            </a:r>
            <a:r>
              <a:rPr lang="zh-CN" altLang="en-US" sz="2800" b="1" i="0"/>
              <a:t>）</a:t>
            </a:r>
          </a:p>
        </p:txBody>
      </p:sp>
      <p:sp>
        <p:nvSpPr>
          <p:cNvPr id="3" name="文本框 2"/>
          <p:cNvSpPr txBox="1"/>
          <p:nvPr/>
        </p:nvSpPr>
        <p:spPr>
          <a:xfrm>
            <a:off x="701675" y="5586730"/>
            <a:ext cx="7740015" cy="1014730"/>
          </a:xfrm>
          <a:prstGeom prst="rect">
            <a:avLst/>
          </a:prstGeom>
          <a:noFill/>
        </p:spPr>
        <p:txBody>
          <a:bodyPr wrap="square" rtlCol="0">
            <a:spAutoFit/>
          </a:bodyPr>
          <a:lstStyle/>
          <a:p>
            <a:pPr>
              <a:lnSpc>
                <a:spcPct val="150000"/>
              </a:lnSpc>
            </a:pPr>
            <a:r>
              <a:rPr lang="zh-CN" altLang="en-US" sz="2000" b="1" i="0"/>
              <a:t>超注入使得被注入的窄带载流子浓度大于注入的宽带载流子浓度，实现激光器所需要的</a:t>
            </a:r>
            <a:r>
              <a:rPr lang="zh-CN" altLang="en-US" sz="2000" b="1" i="0">
                <a:solidFill>
                  <a:srgbClr val="FF0000"/>
                </a:solidFill>
              </a:rPr>
              <a:t>粒子数反转</a:t>
            </a:r>
            <a:r>
              <a:rPr lang="zh-CN" altLang="en-US" sz="2000" b="1" i="0"/>
              <a:t>条件。</a:t>
            </a:r>
          </a:p>
        </p:txBody>
      </p:sp>
    </p:spTree>
  </p:cSld>
  <p:clrMapOvr>
    <a:masterClrMapping/>
  </p:clrMapOvr>
  <p:transition>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p:cNvSpPr>
          <p:nvPr>
            <p:ph idx="1"/>
          </p:nvPr>
        </p:nvSpPr>
        <p:spPr>
          <a:xfrm>
            <a:off x="628650" y="1597660"/>
            <a:ext cx="7886700" cy="4351338"/>
          </a:xfrm>
        </p:spPr>
        <p:txBody>
          <a:bodyPr vert="horz" wrap="square" lIns="91440" tIns="45720" rIns="91440" bIns="45720" anchor="t">
            <a:normAutofit fontScale="87500"/>
          </a:bodyPr>
          <a:lstStyle/>
          <a:p>
            <a:pPr eaLnBrk="1" hangingPunct="1">
              <a:lnSpc>
                <a:spcPct val="150000"/>
              </a:lnSpc>
            </a:pPr>
            <a:r>
              <a:rPr lang="zh-CN" altLang="en-US" sz="2400" dirty="0"/>
              <a:t>在宽禁带半导体材料上异质外延薄的窄禁带半导体材料，然后在窄禁带半导体上再外延宽禁带材料，则可以形成双异质结结构，当窄禁带半导体足够薄（</a:t>
            </a:r>
            <a:r>
              <a:rPr lang="en-US" altLang="zh-CN" sz="2400" dirty="0"/>
              <a:t>&lt;10 nm)</a:t>
            </a:r>
            <a:r>
              <a:rPr lang="zh-CN" altLang="en-US" sz="2400" dirty="0"/>
              <a:t>，即可以形成量子阱结构。</a:t>
            </a:r>
            <a:endParaRPr lang="en-US" altLang="zh-CN" sz="2400" dirty="0"/>
          </a:p>
          <a:p>
            <a:pPr eaLnBrk="1" hangingPunct="1">
              <a:lnSpc>
                <a:spcPct val="150000"/>
              </a:lnSpc>
            </a:pPr>
            <a:r>
              <a:rPr lang="zh-CN" altLang="en-US" sz="2400" dirty="0"/>
              <a:t>将上述宽窄带材料做成重复相间的多层结构，长在同一块单晶衬底上，如果宽带半导体的厚度足够厚，相邻势阱中的电子和空穴波函数不能相互耦合，则这种结构称为多量子阱结构。若宽禁带半导体厚度较薄，相邻势阱中的波函数可以相互耦合，量子阱中分立的能级形成能带，这样的结构称为超晶格。</a:t>
            </a:r>
            <a:endParaRPr lang="en-US" altLang="zh-CN" sz="2400" dirty="0"/>
          </a:p>
          <a:p>
            <a:pPr eaLnBrk="1" hangingPunct="1"/>
            <a:endParaRPr lang="zh-CN" altLang="zh-CN" sz="2400" dirty="0"/>
          </a:p>
        </p:txBody>
      </p:sp>
      <p:sp>
        <p:nvSpPr>
          <p:cNvPr id="335874" name="Rectangle 2"/>
          <p:cNvSpPr>
            <a:spLocks noGrp="1" noChangeArrowheads="1"/>
          </p:cNvSpPr>
          <p:nvPr>
            <p:ph type="title"/>
          </p:nvPr>
        </p:nvSpPr>
        <p:spPr>
          <a:xfrm>
            <a:off x="628650" y="756285"/>
            <a:ext cx="7886700" cy="731520"/>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j-lt"/>
                <a:ea typeface="+mj-ea"/>
                <a:cs typeface="+mj-cs"/>
              </a:rPr>
              <a:t>双异质结间的量子阱结构</a:t>
            </a:r>
          </a:p>
        </p:txBody>
      </p:sp>
      <p:sp>
        <p:nvSpPr>
          <p:cNvPr id="27652" name="灯片编号占位符 3"/>
          <p:cNvSpPr txBox="1">
            <a:spLocks noGrp="1"/>
          </p:cNvSpPr>
          <p:nvPr>
            <p:ph type="sldNum" sz="quarter" idx="4"/>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12</a:t>
            </a:fld>
            <a:endParaRPr lang="en-US" altLang="zh-CN" sz="1200" dirty="0"/>
          </a:p>
        </p:txBody>
      </p:sp>
      <p:sp>
        <p:nvSpPr>
          <p:cNvPr id="2" name="文本框 1"/>
          <p:cNvSpPr txBox="1"/>
          <p:nvPr/>
        </p:nvSpPr>
        <p:spPr>
          <a:xfrm>
            <a:off x="469265" y="148590"/>
            <a:ext cx="5688330" cy="607695"/>
          </a:xfrm>
          <a:prstGeom prst="rect">
            <a:avLst/>
          </a:prstGeom>
          <a:noFill/>
        </p:spPr>
        <p:txBody>
          <a:bodyPr wrap="none" rtlCol="0" anchor="t">
            <a:spAutoFit/>
          </a:bodyPr>
          <a:lstStyle/>
          <a:p>
            <a:pPr lvl="0">
              <a:lnSpc>
                <a:spcPct val="120000"/>
              </a:lnSpc>
              <a:spcBef>
                <a:spcPct val="20000"/>
              </a:spcBef>
              <a:buClr>
                <a:schemeClr val="tx2"/>
              </a:buClr>
              <a:buSzPct val="50000"/>
              <a:defRPr/>
            </a:pPr>
            <a:r>
              <a:rPr lang="en-US" altLang="zh-CN" sz="2800" b="1" i="0" dirty="0">
                <a:sym typeface="+mn-ea"/>
              </a:rPr>
              <a:t>1.2.1 III</a:t>
            </a:r>
            <a:r>
              <a:rPr lang="zh-CN" altLang="en-US" sz="2800" b="1" i="0" dirty="0">
                <a:sym typeface="+mn-ea"/>
              </a:rPr>
              <a:t>族氮化物的优势特性与应用</a:t>
            </a:r>
            <a:endParaRPr lang="zh-CN" altLang="en-US" sz="2800"/>
          </a:p>
        </p:txBody>
      </p:sp>
    </p:spTree>
  </p:cSld>
  <p:clrMapOvr>
    <a:masterClrMapping/>
  </p:clrMapOvr>
  <p:transition>
    <p:pull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p:cNvPicPr>
          <p:nvPr>
            <p:ph idx="1"/>
          </p:nvPr>
        </p:nvPicPr>
        <p:blipFill>
          <a:blip r:embed="rId2"/>
          <a:srcRect/>
          <a:stretch>
            <a:fillRect/>
          </a:stretch>
        </p:blipFill>
        <p:spPr>
          <a:xfrm>
            <a:off x="2071688" y="714375"/>
            <a:ext cx="4678362" cy="2740025"/>
          </a:xfrm>
        </p:spPr>
      </p:pic>
      <p:pic>
        <p:nvPicPr>
          <p:cNvPr id="28675" name="Picture 3"/>
          <p:cNvPicPr>
            <a:picLocks noChangeAspect="1"/>
          </p:cNvPicPr>
          <p:nvPr/>
        </p:nvPicPr>
        <p:blipFill>
          <a:blip r:embed="rId3"/>
          <a:stretch>
            <a:fillRect/>
          </a:stretch>
        </p:blipFill>
        <p:spPr>
          <a:xfrm>
            <a:off x="1857375" y="3429000"/>
            <a:ext cx="5187950" cy="2709863"/>
          </a:xfrm>
          <a:prstGeom prst="rect">
            <a:avLst/>
          </a:prstGeom>
          <a:noFill/>
          <a:ln w="9525">
            <a:noFill/>
          </a:ln>
        </p:spPr>
      </p:pic>
      <p:sp>
        <p:nvSpPr>
          <p:cNvPr id="28676" name="灯片编号占位符 3"/>
          <p:cNvSpPr txBox="1">
            <a:spLocks noGrp="1"/>
          </p:cNvSpPr>
          <p:nvPr>
            <p:ph type="sldNum" sz="quarter" idx="4"/>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13</a:t>
            </a:fld>
            <a:endParaRPr lang="en-US" altLang="zh-CN" sz="1200" dirty="0"/>
          </a:p>
        </p:txBody>
      </p:sp>
    </p:spTree>
  </p:cSld>
  <p:clrMapOvr>
    <a:masterClrMapping/>
  </p:clrMapOvr>
  <p:transition>
    <p:pull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p:cNvPicPr>
          <p:nvPr>
            <p:ph idx="1"/>
          </p:nvPr>
        </p:nvPicPr>
        <p:blipFill>
          <a:blip r:embed="rId2"/>
          <a:srcRect/>
          <a:stretch>
            <a:fillRect/>
          </a:stretch>
        </p:blipFill>
        <p:spPr>
          <a:xfrm>
            <a:off x="785813" y="642938"/>
            <a:ext cx="7300912" cy="2643187"/>
          </a:xfrm>
        </p:spPr>
      </p:pic>
      <p:pic>
        <p:nvPicPr>
          <p:cNvPr id="29699" name="Picture 6" descr="排列"/>
          <p:cNvPicPr>
            <a:picLocks noChangeAspect="1"/>
          </p:cNvPicPr>
          <p:nvPr/>
        </p:nvPicPr>
        <p:blipFill>
          <a:blip r:embed="rId3">
            <a:lum contrast="42000"/>
          </a:blip>
          <a:stretch>
            <a:fillRect/>
          </a:stretch>
        </p:blipFill>
        <p:spPr>
          <a:xfrm>
            <a:off x="2143125" y="3571875"/>
            <a:ext cx="5305425" cy="2941638"/>
          </a:xfrm>
          <a:prstGeom prst="rect">
            <a:avLst/>
          </a:prstGeom>
          <a:noFill/>
          <a:ln w="9525">
            <a:noFill/>
          </a:ln>
        </p:spPr>
      </p:pic>
      <p:sp>
        <p:nvSpPr>
          <p:cNvPr id="29700" name="灯片编号占位符 3"/>
          <p:cNvSpPr txBox="1">
            <a:spLocks noGrp="1"/>
          </p:cNvSpPr>
          <p:nvPr>
            <p:ph type="sldNum" sz="quarter" idx="4"/>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i="0" dirty="0"/>
              <a:t>14</a:t>
            </a:fld>
            <a:endParaRPr lang="en-US" altLang="zh-CN" sz="1200" i="0" dirty="0"/>
          </a:p>
        </p:txBody>
      </p:sp>
    </p:spTree>
  </p:cSld>
  <p:clrMapOvr>
    <a:masterClrMapping/>
  </p:clrMapOvr>
  <p:transition>
    <p:pull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7055" y="213360"/>
            <a:ext cx="4897755" cy="534035"/>
          </a:xfrm>
          <a:prstGeom prst="rect">
            <a:avLst/>
          </a:prstGeom>
          <a:noFill/>
        </p:spPr>
        <p:txBody>
          <a:bodyPr wrap="none" rtlCol="0" anchor="t">
            <a:spAutoFit/>
          </a:bodyPr>
          <a:lstStyle/>
          <a:p>
            <a:pPr lvl="0">
              <a:lnSpc>
                <a:spcPct val="120000"/>
              </a:lnSpc>
              <a:spcBef>
                <a:spcPct val="20000"/>
              </a:spcBef>
              <a:buClr>
                <a:schemeClr val="tx2"/>
              </a:buClr>
              <a:buSzPct val="50000"/>
              <a:defRPr/>
            </a:pPr>
            <a:r>
              <a:rPr lang="en-US" altLang="zh-CN" b="1" i="0" dirty="0">
                <a:sym typeface="+mn-ea"/>
              </a:rPr>
              <a:t>1.2.1 III</a:t>
            </a:r>
            <a:r>
              <a:rPr lang="zh-CN" altLang="en-US" b="1" i="0" dirty="0">
                <a:sym typeface="+mn-ea"/>
              </a:rPr>
              <a:t>族氮化物的优势特性与应用</a:t>
            </a:r>
            <a:endParaRPr lang="zh-CN" altLang="en-US"/>
          </a:p>
        </p:txBody>
      </p:sp>
      <p:grpSp>
        <p:nvGrpSpPr>
          <p:cNvPr id="12" name="组合 11"/>
          <p:cNvGrpSpPr/>
          <p:nvPr/>
        </p:nvGrpSpPr>
        <p:grpSpPr>
          <a:xfrm>
            <a:off x="284480" y="1564005"/>
            <a:ext cx="2304415" cy="1517650"/>
            <a:chOff x="436" y="3464"/>
            <a:chExt cx="3629" cy="2390"/>
          </a:xfrm>
        </p:grpSpPr>
        <p:sp>
          <p:nvSpPr>
            <p:cNvPr id="3" name="矩形 2"/>
            <p:cNvSpPr/>
            <p:nvPr/>
          </p:nvSpPr>
          <p:spPr>
            <a:xfrm>
              <a:off x="436" y="4720"/>
              <a:ext cx="3628" cy="113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矩形 3"/>
            <p:cNvSpPr/>
            <p:nvPr/>
          </p:nvSpPr>
          <p:spPr>
            <a:xfrm>
              <a:off x="436" y="4038"/>
              <a:ext cx="3629" cy="52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p:cNvSpPr/>
            <p:nvPr/>
          </p:nvSpPr>
          <p:spPr>
            <a:xfrm>
              <a:off x="437" y="3472"/>
              <a:ext cx="3626" cy="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1174" y="4973"/>
              <a:ext cx="2151" cy="628"/>
            </a:xfrm>
            <a:prstGeom prst="rect">
              <a:avLst/>
            </a:prstGeom>
            <a:noFill/>
            <a:ln>
              <a:noFill/>
            </a:ln>
          </p:spPr>
          <p:txBody>
            <a:bodyPr wrap="square" rtlCol="0">
              <a:spAutoFit/>
            </a:bodyPr>
            <a:lstStyle/>
            <a:p>
              <a:r>
                <a:rPr lang="en-US" altLang="zh-CN" sz="2000" b="1" i="0"/>
                <a:t>sapphire</a:t>
              </a:r>
            </a:p>
          </p:txBody>
        </p:sp>
        <p:sp>
          <p:nvSpPr>
            <p:cNvPr id="8" name="文本框 7"/>
            <p:cNvSpPr txBox="1"/>
            <p:nvPr/>
          </p:nvSpPr>
          <p:spPr>
            <a:xfrm>
              <a:off x="1175" y="4078"/>
              <a:ext cx="2151" cy="628"/>
            </a:xfrm>
            <a:prstGeom prst="rect">
              <a:avLst/>
            </a:prstGeom>
            <a:noFill/>
            <a:ln>
              <a:noFill/>
            </a:ln>
          </p:spPr>
          <p:txBody>
            <a:bodyPr wrap="square" rtlCol="0">
              <a:spAutoFit/>
            </a:bodyPr>
            <a:lstStyle/>
            <a:p>
              <a:r>
                <a:rPr lang="en-US" altLang="zh-CN" sz="2000" b="1" i="0"/>
                <a:t>n-GaN</a:t>
              </a:r>
            </a:p>
          </p:txBody>
        </p:sp>
        <p:sp>
          <p:nvSpPr>
            <p:cNvPr id="9" name="文本框 8"/>
            <p:cNvSpPr txBox="1"/>
            <p:nvPr/>
          </p:nvSpPr>
          <p:spPr>
            <a:xfrm>
              <a:off x="1174" y="3464"/>
              <a:ext cx="2151" cy="628"/>
            </a:xfrm>
            <a:prstGeom prst="rect">
              <a:avLst/>
            </a:prstGeom>
            <a:noFill/>
            <a:ln>
              <a:noFill/>
            </a:ln>
          </p:spPr>
          <p:txBody>
            <a:bodyPr wrap="square" rtlCol="0">
              <a:spAutoFit/>
            </a:bodyPr>
            <a:lstStyle/>
            <a:p>
              <a:r>
                <a:rPr lang="en-US" altLang="zh-CN" sz="2000" b="1" i="0"/>
                <a:t>p-GaN</a:t>
              </a:r>
            </a:p>
          </p:txBody>
        </p:sp>
      </p:grpSp>
      <p:sp>
        <p:nvSpPr>
          <p:cNvPr id="10" name="文本框 9"/>
          <p:cNvSpPr txBox="1"/>
          <p:nvPr/>
        </p:nvSpPr>
        <p:spPr>
          <a:xfrm>
            <a:off x="190500" y="3518535"/>
            <a:ext cx="2729230" cy="645160"/>
          </a:xfrm>
          <a:prstGeom prst="rect">
            <a:avLst/>
          </a:prstGeom>
          <a:noFill/>
        </p:spPr>
        <p:txBody>
          <a:bodyPr wrap="square" rtlCol="0" anchor="t">
            <a:spAutoFit/>
          </a:bodyPr>
          <a:lstStyle/>
          <a:p>
            <a:r>
              <a:rPr lang="en-US" altLang="zh-CN" sz="1800" i="0"/>
              <a:t>I. Akasaki, </a:t>
            </a:r>
            <a:r>
              <a:rPr lang="zh-CN" altLang="en-US" sz="1800" i="0"/>
              <a:t>J</a:t>
            </a:r>
            <a:r>
              <a:rPr lang="en-US" altLang="zh-CN" sz="1800" i="0"/>
              <a:t>.</a:t>
            </a:r>
            <a:r>
              <a:rPr lang="zh-CN" altLang="en-US" sz="1800" i="0"/>
              <a:t> L</a:t>
            </a:r>
            <a:r>
              <a:rPr lang="en-US" altLang="zh-CN" sz="1800" i="0"/>
              <a:t>uminacence, 48(9),666(1991)</a:t>
            </a:r>
          </a:p>
        </p:txBody>
      </p:sp>
      <p:sp>
        <p:nvSpPr>
          <p:cNvPr id="13" name="文本框 12"/>
          <p:cNvSpPr txBox="1"/>
          <p:nvPr/>
        </p:nvSpPr>
        <p:spPr>
          <a:xfrm>
            <a:off x="630555" y="747395"/>
            <a:ext cx="1580515" cy="398780"/>
          </a:xfrm>
          <a:prstGeom prst="rect">
            <a:avLst/>
          </a:prstGeom>
          <a:noFill/>
        </p:spPr>
        <p:txBody>
          <a:bodyPr wrap="square" rtlCol="0">
            <a:spAutoFit/>
          </a:bodyPr>
          <a:lstStyle/>
          <a:p>
            <a:r>
              <a:rPr lang="en-US" altLang="zh-CN" sz="2000"/>
              <a:t>pn-LED</a:t>
            </a:r>
          </a:p>
        </p:txBody>
      </p:sp>
      <p:sp>
        <p:nvSpPr>
          <p:cNvPr id="14" name="文本框 13"/>
          <p:cNvSpPr txBox="1"/>
          <p:nvPr/>
        </p:nvSpPr>
        <p:spPr>
          <a:xfrm>
            <a:off x="3868420" y="747395"/>
            <a:ext cx="1580515" cy="398780"/>
          </a:xfrm>
          <a:prstGeom prst="rect">
            <a:avLst/>
          </a:prstGeom>
          <a:noFill/>
        </p:spPr>
        <p:txBody>
          <a:bodyPr wrap="square" rtlCol="0">
            <a:spAutoFit/>
          </a:bodyPr>
          <a:lstStyle/>
          <a:p>
            <a:r>
              <a:rPr lang="en-US" altLang="zh-CN" sz="2000"/>
              <a:t>DH-LED</a:t>
            </a:r>
          </a:p>
        </p:txBody>
      </p:sp>
      <p:sp>
        <p:nvSpPr>
          <p:cNvPr id="15" name="文本框 14"/>
          <p:cNvSpPr txBox="1"/>
          <p:nvPr/>
        </p:nvSpPr>
        <p:spPr>
          <a:xfrm>
            <a:off x="3302000" y="3518535"/>
            <a:ext cx="2971165" cy="645160"/>
          </a:xfrm>
          <a:prstGeom prst="rect">
            <a:avLst/>
          </a:prstGeom>
          <a:noFill/>
        </p:spPr>
        <p:txBody>
          <a:bodyPr wrap="square" rtlCol="0" anchor="t">
            <a:spAutoFit/>
          </a:bodyPr>
          <a:lstStyle/>
          <a:p>
            <a:r>
              <a:rPr lang="en-US" altLang="zh-CN" sz="1800" i="0" dirty="0" err="1"/>
              <a:t>S.Nakamura</a:t>
            </a:r>
            <a:r>
              <a:rPr lang="en-US" altLang="zh-CN" sz="1800" i="0" dirty="0"/>
              <a:t>, </a:t>
            </a:r>
            <a:r>
              <a:rPr lang="en-US" altLang="zh-CN" sz="1800" i="0" dirty="0" err="1"/>
              <a:t>Appl.Phys.Lett</a:t>
            </a:r>
            <a:r>
              <a:rPr lang="en-US" altLang="zh-CN" sz="1800" i="0" dirty="0"/>
              <a:t>., 64, 1994, 1687.</a:t>
            </a:r>
          </a:p>
        </p:txBody>
      </p:sp>
      <p:sp>
        <p:nvSpPr>
          <p:cNvPr id="16" name="矩形 15"/>
          <p:cNvSpPr/>
          <p:nvPr/>
        </p:nvSpPr>
        <p:spPr>
          <a:xfrm>
            <a:off x="281940" y="2277110"/>
            <a:ext cx="2304415" cy="75565"/>
          </a:xfrm>
          <a:prstGeom prst="rect">
            <a:avLst/>
          </a:prstGeom>
          <a:noFill/>
          <a:ln>
            <a:solidFill>
              <a:schemeClr val="tx1"/>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stretch>
            <a:fillRect/>
          </a:stretch>
        </p:blipFill>
        <p:spPr>
          <a:xfrm>
            <a:off x="6167755" y="1322705"/>
            <a:ext cx="2976245" cy="2101215"/>
          </a:xfrm>
          <a:prstGeom prst="rect">
            <a:avLst/>
          </a:prstGeom>
        </p:spPr>
      </p:pic>
      <p:pic>
        <p:nvPicPr>
          <p:cNvPr id="18" name="图片 17"/>
          <p:cNvPicPr>
            <a:picLocks noChangeAspect="1"/>
          </p:cNvPicPr>
          <p:nvPr/>
        </p:nvPicPr>
        <p:blipFill>
          <a:blip r:embed="rId3"/>
          <a:stretch>
            <a:fillRect/>
          </a:stretch>
        </p:blipFill>
        <p:spPr>
          <a:xfrm>
            <a:off x="2856865" y="1156970"/>
            <a:ext cx="3250565" cy="2266950"/>
          </a:xfrm>
          <a:prstGeom prst="rect">
            <a:avLst/>
          </a:prstGeom>
        </p:spPr>
      </p:pic>
      <p:sp>
        <p:nvSpPr>
          <p:cNvPr id="19" name="文本框 18"/>
          <p:cNvSpPr txBox="1"/>
          <p:nvPr/>
        </p:nvSpPr>
        <p:spPr>
          <a:xfrm>
            <a:off x="6876415" y="797560"/>
            <a:ext cx="1856105" cy="398780"/>
          </a:xfrm>
          <a:prstGeom prst="rect">
            <a:avLst/>
          </a:prstGeom>
          <a:noFill/>
        </p:spPr>
        <p:txBody>
          <a:bodyPr wrap="square" rtlCol="0">
            <a:spAutoFit/>
          </a:bodyPr>
          <a:lstStyle/>
          <a:p>
            <a:r>
              <a:rPr lang="en-US" altLang="zh-CN" sz="2000"/>
              <a:t>SQW-LED</a:t>
            </a:r>
          </a:p>
        </p:txBody>
      </p:sp>
      <p:sp>
        <p:nvSpPr>
          <p:cNvPr id="21" name="文本框 20"/>
          <p:cNvSpPr txBox="1"/>
          <p:nvPr/>
        </p:nvSpPr>
        <p:spPr>
          <a:xfrm>
            <a:off x="6604000" y="3518535"/>
            <a:ext cx="2540000" cy="645160"/>
          </a:xfrm>
          <a:prstGeom prst="rect">
            <a:avLst/>
          </a:prstGeom>
          <a:noFill/>
        </p:spPr>
        <p:txBody>
          <a:bodyPr wrap="square" rtlCol="0" anchor="t">
            <a:spAutoFit/>
          </a:bodyPr>
          <a:lstStyle/>
          <a:p>
            <a:r>
              <a:rPr lang="en-US" altLang="zh-CN" sz="1800" i="0">
                <a:sym typeface="+mn-ea"/>
              </a:rPr>
              <a:t>S.Nakamura, </a:t>
            </a:r>
            <a:r>
              <a:rPr lang="en-US" altLang="zh-CN" sz="1800" i="0"/>
              <a:t>Jpn. J. Appl. Phys., 34, 1995, L1332.</a:t>
            </a:r>
          </a:p>
        </p:txBody>
      </p:sp>
      <p:pic>
        <p:nvPicPr>
          <p:cNvPr id="23" name="图片 22"/>
          <p:cNvPicPr>
            <a:picLocks noChangeAspect="1"/>
          </p:cNvPicPr>
          <p:nvPr/>
        </p:nvPicPr>
        <p:blipFill>
          <a:blip r:embed="rId4"/>
          <a:stretch>
            <a:fillRect/>
          </a:stretch>
        </p:blipFill>
        <p:spPr>
          <a:xfrm>
            <a:off x="313690" y="4502785"/>
            <a:ext cx="2272030" cy="2192655"/>
          </a:xfrm>
          <a:prstGeom prst="rect">
            <a:avLst/>
          </a:prstGeom>
        </p:spPr>
      </p:pic>
      <p:sp>
        <p:nvSpPr>
          <p:cNvPr id="24" name="文本框 23"/>
          <p:cNvSpPr txBox="1"/>
          <p:nvPr/>
        </p:nvSpPr>
        <p:spPr>
          <a:xfrm>
            <a:off x="506095" y="4163695"/>
            <a:ext cx="1856105" cy="398780"/>
          </a:xfrm>
          <a:prstGeom prst="rect">
            <a:avLst/>
          </a:prstGeom>
          <a:noFill/>
        </p:spPr>
        <p:txBody>
          <a:bodyPr wrap="square" rtlCol="0">
            <a:spAutoFit/>
          </a:bodyPr>
          <a:lstStyle/>
          <a:p>
            <a:r>
              <a:rPr lang="en-US" altLang="zh-CN" sz="2000"/>
              <a:t>MQW-LED</a:t>
            </a:r>
          </a:p>
        </p:txBody>
      </p:sp>
      <p:sp>
        <p:nvSpPr>
          <p:cNvPr id="25" name="文本框 24"/>
          <p:cNvSpPr txBox="1"/>
          <p:nvPr/>
        </p:nvSpPr>
        <p:spPr>
          <a:xfrm>
            <a:off x="2362200" y="6050280"/>
            <a:ext cx="2458085" cy="645160"/>
          </a:xfrm>
          <a:prstGeom prst="rect">
            <a:avLst/>
          </a:prstGeom>
          <a:noFill/>
        </p:spPr>
        <p:txBody>
          <a:bodyPr wrap="square" rtlCol="0" anchor="t">
            <a:spAutoFit/>
          </a:bodyPr>
          <a:lstStyle/>
          <a:p>
            <a:r>
              <a:rPr lang="en-US" altLang="zh-CN" sz="1800" i="0">
                <a:sym typeface="+mn-ea"/>
              </a:rPr>
              <a:t>M.A.Khan, Mat.Sci.Eng. B</a:t>
            </a:r>
            <a:r>
              <a:rPr lang="en-US" altLang="zh-CN" sz="1800" i="0"/>
              <a:t>43, 1997, 265.</a:t>
            </a:r>
          </a:p>
        </p:txBody>
      </p:sp>
      <p:sp>
        <p:nvSpPr>
          <p:cNvPr id="26" name="文本框 25"/>
          <p:cNvSpPr txBox="1"/>
          <p:nvPr/>
        </p:nvSpPr>
        <p:spPr>
          <a:xfrm>
            <a:off x="4820285" y="4512360"/>
            <a:ext cx="3898900" cy="398780"/>
          </a:xfrm>
          <a:prstGeom prst="rect">
            <a:avLst/>
          </a:prstGeom>
          <a:noFill/>
        </p:spPr>
        <p:txBody>
          <a:bodyPr wrap="square" rtlCol="0">
            <a:spAutoFit/>
          </a:bodyPr>
          <a:lstStyle/>
          <a:p>
            <a:r>
              <a:rPr lang="en-US" altLang="zh-CN" sz="2000" i="0" dirty="0"/>
              <a:t>high brightness: 1Cd-&gt;10Cd</a:t>
            </a:r>
          </a:p>
        </p:txBody>
      </p:sp>
      <p:sp>
        <p:nvSpPr>
          <p:cNvPr id="27" name="文本框 26"/>
          <p:cNvSpPr txBox="1"/>
          <p:nvPr/>
        </p:nvSpPr>
        <p:spPr>
          <a:xfrm>
            <a:off x="4820285" y="4971451"/>
            <a:ext cx="4037965" cy="1630045"/>
          </a:xfrm>
          <a:prstGeom prst="rect">
            <a:avLst/>
          </a:prstGeom>
          <a:noFill/>
        </p:spPr>
        <p:txBody>
          <a:bodyPr wrap="square" rtlCol="0">
            <a:spAutoFit/>
          </a:bodyPr>
          <a:lstStyle/>
          <a:p>
            <a:r>
              <a:rPr lang="en-US" altLang="zh-CN" sz="2000" i="0" dirty="0" err="1"/>
              <a:t>InGaN</a:t>
            </a:r>
            <a:r>
              <a:rPr lang="zh-CN" altLang="en-US" sz="2000" i="0" dirty="0"/>
              <a:t>双异质结</a:t>
            </a:r>
            <a:r>
              <a:rPr lang="en-US" altLang="zh-CN" sz="2000" i="0" dirty="0"/>
              <a:t>9-12nm</a:t>
            </a:r>
            <a:r>
              <a:rPr lang="zh-CN" altLang="en-US" sz="2000" i="0" dirty="0"/>
              <a:t>，量子阱宽度</a:t>
            </a:r>
            <a:r>
              <a:rPr lang="en-US" altLang="zh-CN" sz="2000" i="0" dirty="0"/>
              <a:t>2-3nm</a:t>
            </a:r>
            <a:r>
              <a:rPr lang="zh-CN" altLang="en-US" sz="2000" i="0" dirty="0"/>
              <a:t>。量子阱数量</a:t>
            </a:r>
            <a:r>
              <a:rPr lang="en-US" altLang="zh-CN" sz="2000" i="0" dirty="0"/>
              <a:t>3QWs</a:t>
            </a:r>
            <a:r>
              <a:rPr lang="zh-CN" altLang="en-US" sz="2000" i="0" dirty="0"/>
              <a:t>，</a:t>
            </a:r>
            <a:r>
              <a:rPr lang="en-US" altLang="zh-CN" sz="2000" i="0" dirty="0"/>
              <a:t>5QWs</a:t>
            </a:r>
            <a:r>
              <a:rPr lang="zh-CN" altLang="en-US" sz="2000" i="0" dirty="0"/>
              <a:t>，</a:t>
            </a:r>
            <a:r>
              <a:rPr lang="en-US" altLang="zh-CN" sz="2000" i="0" dirty="0"/>
              <a:t>10QWs</a:t>
            </a:r>
            <a:r>
              <a:rPr lang="zh-CN" altLang="en-US" sz="2000" i="0" dirty="0"/>
              <a:t>， </a:t>
            </a:r>
            <a:r>
              <a:rPr lang="en-US" altLang="zh-CN" sz="2000" i="0" dirty="0"/>
              <a:t>20QWs</a:t>
            </a:r>
          </a:p>
          <a:p>
            <a:endParaRPr lang="en-US" altLang="zh-CN" sz="2000" i="0" dirty="0"/>
          </a:p>
          <a:p>
            <a:r>
              <a:rPr lang="zh-CN" altLang="en-US" sz="2000" i="0" dirty="0"/>
              <a:t>量子阱中，激子结合能增加。</a:t>
            </a:r>
          </a:p>
        </p:txBody>
      </p:sp>
      <p:sp>
        <p:nvSpPr>
          <p:cNvPr id="28" name="灯片编号占位符 3"/>
          <p:cNvSpPr txBox="1">
            <a:spLocks noGrp="1"/>
          </p:cNvSpPr>
          <p:nvPr>
            <p:ph type="sldNum" sz="quarter" idx="4294967295"/>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r>
              <a:rPr lang="en-US" altLang="zh-CN" sz="1200" i="0" dirty="0"/>
              <a:t>15</a:t>
            </a:r>
          </a:p>
        </p:txBody>
      </p:sp>
    </p:spTree>
  </p:cSld>
  <p:clrMapOvr>
    <a:masterClrMapping/>
  </p:clrMapOvr>
  <p:transition>
    <p:pull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7055" y="213360"/>
            <a:ext cx="4897755" cy="534035"/>
          </a:xfrm>
          <a:prstGeom prst="rect">
            <a:avLst/>
          </a:prstGeom>
          <a:noFill/>
        </p:spPr>
        <p:txBody>
          <a:bodyPr wrap="none" rtlCol="0" anchor="t">
            <a:spAutoFit/>
          </a:bodyPr>
          <a:lstStyle/>
          <a:p>
            <a:pPr lvl="0">
              <a:lnSpc>
                <a:spcPct val="120000"/>
              </a:lnSpc>
              <a:spcBef>
                <a:spcPct val="20000"/>
              </a:spcBef>
              <a:buClr>
                <a:schemeClr val="tx2"/>
              </a:buClr>
              <a:buSzPct val="50000"/>
              <a:defRPr/>
            </a:pPr>
            <a:r>
              <a:rPr lang="en-US" altLang="zh-CN" b="1" i="0" dirty="0">
                <a:sym typeface="+mn-ea"/>
              </a:rPr>
              <a:t>1.2.1 III</a:t>
            </a:r>
            <a:r>
              <a:rPr lang="zh-CN" altLang="en-US" b="1" i="0" dirty="0">
                <a:sym typeface="+mn-ea"/>
              </a:rPr>
              <a:t>族氮化物的优势特性与应用</a:t>
            </a:r>
            <a:endParaRPr lang="zh-CN" altLang="en-US"/>
          </a:p>
        </p:txBody>
      </p:sp>
      <p:pic>
        <p:nvPicPr>
          <p:cNvPr id="3" name="图片 2"/>
          <p:cNvPicPr>
            <a:picLocks noChangeAspect="1"/>
          </p:cNvPicPr>
          <p:nvPr/>
        </p:nvPicPr>
        <p:blipFill>
          <a:blip r:embed="rId2"/>
          <a:stretch>
            <a:fillRect/>
          </a:stretch>
        </p:blipFill>
        <p:spPr>
          <a:xfrm>
            <a:off x="447675" y="1129030"/>
            <a:ext cx="3735705" cy="2738755"/>
          </a:xfrm>
          <a:prstGeom prst="rect">
            <a:avLst/>
          </a:prstGeom>
        </p:spPr>
      </p:pic>
      <p:pic>
        <p:nvPicPr>
          <p:cNvPr id="4" name="图片 3"/>
          <p:cNvPicPr>
            <a:picLocks noChangeAspect="1"/>
          </p:cNvPicPr>
          <p:nvPr/>
        </p:nvPicPr>
        <p:blipFill>
          <a:blip r:embed="rId3"/>
          <a:stretch>
            <a:fillRect/>
          </a:stretch>
        </p:blipFill>
        <p:spPr>
          <a:xfrm>
            <a:off x="4748530" y="1240155"/>
            <a:ext cx="3553460" cy="2627630"/>
          </a:xfrm>
          <a:prstGeom prst="rect">
            <a:avLst/>
          </a:prstGeom>
        </p:spPr>
      </p:pic>
      <p:sp>
        <p:nvSpPr>
          <p:cNvPr id="5" name="文本框 4"/>
          <p:cNvSpPr txBox="1"/>
          <p:nvPr/>
        </p:nvSpPr>
        <p:spPr>
          <a:xfrm>
            <a:off x="645160" y="747395"/>
            <a:ext cx="7717155" cy="398780"/>
          </a:xfrm>
          <a:prstGeom prst="rect">
            <a:avLst/>
          </a:prstGeom>
          <a:noFill/>
        </p:spPr>
        <p:txBody>
          <a:bodyPr wrap="square" rtlCol="0">
            <a:spAutoFit/>
          </a:bodyPr>
          <a:lstStyle/>
          <a:p>
            <a:r>
              <a:rPr lang="en-US" altLang="zh-CN" sz="2000" b="1" i="0"/>
              <a:t>III</a:t>
            </a:r>
            <a:r>
              <a:rPr lang="zh-CN" altLang="en-US" sz="2000" b="1" i="0"/>
              <a:t>族氮化物超晶格子带跃迁（</a:t>
            </a:r>
            <a:r>
              <a:rPr lang="en-US" altLang="zh-CN" sz="2000" b="1" i="0"/>
              <a:t>intersubband transition, ISBT</a:t>
            </a:r>
            <a:r>
              <a:rPr lang="zh-CN" altLang="en-US" sz="2000" b="1" i="0"/>
              <a:t>）</a:t>
            </a:r>
          </a:p>
        </p:txBody>
      </p:sp>
      <p:sp>
        <p:nvSpPr>
          <p:cNvPr id="7" name="文本框 6"/>
          <p:cNvSpPr txBox="1"/>
          <p:nvPr/>
        </p:nvSpPr>
        <p:spPr>
          <a:xfrm>
            <a:off x="447675" y="5830570"/>
            <a:ext cx="5053965" cy="398780"/>
          </a:xfrm>
          <a:prstGeom prst="rect">
            <a:avLst/>
          </a:prstGeom>
          <a:noFill/>
        </p:spPr>
        <p:txBody>
          <a:bodyPr wrap="square" rtlCol="0" anchor="t">
            <a:spAutoFit/>
          </a:bodyPr>
          <a:lstStyle/>
          <a:p>
            <a:r>
              <a:rPr lang="zh-CN" altLang="en-US" sz="2000" i="0"/>
              <a:t>AlGaN far-IR QWIP structure under bias</a:t>
            </a:r>
          </a:p>
        </p:txBody>
      </p:sp>
      <p:pic>
        <p:nvPicPr>
          <p:cNvPr id="8" name="图片 7"/>
          <p:cNvPicPr>
            <a:picLocks noChangeAspect="1"/>
          </p:cNvPicPr>
          <p:nvPr/>
        </p:nvPicPr>
        <p:blipFill>
          <a:blip r:embed="rId4"/>
          <a:stretch>
            <a:fillRect/>
          </a:stretch>
        </p:blipFill>
        <p:spPr>
          <a:xfrm>
            <a:off x="5464810" y="3962400"/>
            <a:ext cx="3045460" cy="2252980"/>
          </a:xfrm>
          <a:prstGeom prst="rect">
            <a:avLst/>
          </a:prstGeom>
        </p:spPr>
      </p:pic>
      <p:pic>
        <p:nvPicPr>
          <p:cNvPr id="9" name="图片 8"/>
          <p:cNvPicPr>
            <a:picLocks noChangeAspect="1"/>
          </p:cNvPicPr>
          <p:nvPr/>
        </p:nvPicPr>
        <p:blipFill>
          <a:blip r:embed="rId5"/>
          <a:stretch>
            <a:fillRect/>
          </a:stretch>
        </p:blipFill>
        <p:spPr>
          <a:xfrm>
            <a:off x="567055" y="3747135"/>
            <a:ext cx="4243070" cy="1960245"/>
          </a:xfrm>
          <a:prstGeom prst="rect">
            <a:avLst/>
          </a:prstGeom>
        </p:spPr>
      </p:pic>
      <p:sp>
        <p:nvSpPr>
          <p:cNvPr id="10" name="文本框 9"/>
          <p:cNvSpPr txBox="1"/>
          <p:nvPr/>
        </p:nvSpPr>
        <p:spPr>
          <a:xfrm>
            <a:off x="5676900" y="6299835"/>
            <a:ext cx="3142615" cy="398780"/>
          </a:xfrm>
          <a:prstGeom prst="rect">
            <a:avLst/>
          </a:prstGeom>
          <a:noFill/>
        </p:spPr>
        <p:txBody>
          <a:bodyPr wrap="square" rtlCol="0" anchor="t">
            <a:spAutoFit/>
          </a:bodyPr>
          <a:lstStyle/>
          <a:p>
            <a:r>
              <a:rPr lang="zh-CN" altLang="en-US" sz="2000" i="0"/>
              <a:t>AlGaN THz QCL structure</a:t>
            </a:r>
          </a:p>
        </p:txBody>
      </p:sp>
      <p:sp>
        <p:nvSpPr>
          <p:cNvPr id="11" name="文本框 10"/>
          <p:cNvSpPr txBox="1"/>
          <p:nvPr/>
        </p:nvSpPr>
        <p:spPr>
          <a:xfrm>
            <a:off x="645160" y="6412865"/>
            <a:ext cx="4307840" cy="368300"/>
          </a:xfrm>
          <a:prstGeom prst="rect">
            <a:avLst/>
          </a:prstGeom>
          <a:noFill/>
        </p:spPr>
        <p:txBody>
          <a:bodyPr wrap="square" rtlCol="0" anchor="t">
            <a:spAutoFit/>
          </a:bodyPr>
          <a:lstStyle/>
          <a:p>
            <a:r>
              <a:rPr lang="zh-CN" altLang="en-US" sz="1800" i="0"/>
              <a:t>Semicond. Sci. Technol. 28 (2013) 074022</a:t>
            </a:r>
          </a:p>
        </p:txBody>
      </p:sp>
      <p:sp>
        <p:nvSpPr>
          <p:cNvPr id="12" name="灯片编号占位符 3"/>
          <p:cNvSpPr txBox="1">
            <a:spLocks noGrp="1"/>
          </p:cNvSpPr>
          <p:nvPr>
            <p:ph type="sldNum" sz="quarter" idx="4294967295"/>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r>
              <a:rPr lang="en-US" altLang="zh-CN" sz="1200" i="0" dirty="0"/>
              <a:t>16</a:t>
            </a:r>
          </a:p>
        </p:txBody>
      </p:sp>
    </p:spTree>
  </p:cSld>
  <p:clrMapOvr>
    <a:masterClrMapping/>
  </p:clrMapOvr>
  <p:transition>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p:cNvPicPr>
            <a:picLocks noChangeAspect="1"/>
          </p:cNvPicPr>
          <p:nvPr/>
        </p:nvPicPr>
        <p:blipFill>
          <a:blip r:embed="rId2"/>
          <a:stretch>
            <a:fillRect/>
          </a:stretch>
        </p:blipFill>
        <p:spPr>
          <a:xfrm>
            <a:off x="934403" y="1366203"/>
            <a:ext cx="7273925" cy="5254625"/>
          </a:xfrm>
          <a:prstGeom prst="rect">
            <a:avLst/>
          </a:prstGeom>
          <a:noFill/>
          <a:ln w="9525">
            <a:noFill/>
          </a:ln>
        </p:spPr>
      </p:pic>
      <p:sp>
        <p:nvSpPr>
          <p:cNvPr id="329733" name="Rectangle 5"/>
          <p:cNvSpPr>
            <a:spLocks noGrp="1" noChangeArrowheads="1"/>
          </p:cNvSpPr>
          <p:nvPr>
            <p:ph type="title"/>
          </p:nvPr>
        </p:nvSpPr>
        <p:spPr>
          <a:xfrm>
            <a:off x="799148" y="791528"/>
            <a:ext cx="7056438" cy="647700"/>
          </a:xfrm>
        </p:spPr>
        <p:txBody>
          <a:bodyPr vert="horz"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665" b="1" i="0" u="none" strike="noStrike" kern="1200" cap="none" spc="0" normalizeH="0" baseline="0" noProof="0">
                <a:ln>
                  <a:noFill/>
                </a:ln>
                <a:solidFill>
                  <a:schemeClr val="tx1"/>
                </a:solidFill>
                <a:effectLst/>
                <a:uLnTx/>
                <a:uFillTx/>
                <a:latin typeface="Times New Roman" panose="02020603050405020304" pitchFamily="18" charset="0"/>
                <a:ea typeface="+mj-ea"/>
                <a:cs typeface="Times New Roman" panose="02020603050405020304" pitchFamily="18" charset="0"/>
              </a:rPr>
              <a:t> </a:t>
            </a: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mj-ea"/>
                <a:cs typeface="Times New Roman" panose="02020603050405020304" pitchFamily="18" charset="0"/>
              </a:rPr>
              <a:t>III</a:t>
            </a:r>
            <a:r>
              <a:rPr kumimoji="0" lang="zh-CN" altLang="zh-CN" sz="2400" b="1" i="0" u="none" strike="noStrike" kern="1200" cap="none" spc="0" normalizeH="0" baseline="0" noProof="0">
                <a:ln>
                  <a:noFill/>
                </a:ln>
                <a:solidFill>
                  <a:schemeClr val="tx1"/>
                </a:solidFill>
                <a:effectLst/>
                <a:uLnTx/>
                <a:uFillTx/>
                <a:latin typeface="Times New Roman" panose="02020603050405020304" pitchFamily="18" charset="0"/>
                <a:ea typeface="+mj-ea"/>
                <a:cs typeface="Times New Roman" panose="02020603050405020304" pitchFamily="18" charset="0"/>
              </a:rPr>
              <a:t>族氮化物极性</a:t>
            </a:r>
          </a:p>
        </p:txBody>
      </p:sp>
      <p:sp>
        <p:nvSpPr>
          <p:cNvPr id="38916" name="灯片编号占位符 3"/>
          <p:cNvSpPr txBox="1">
            <a:spLocks noGrp="1" noChangeArrowheads="1"/>
          </p:cNvSpPr>
          <p:nvPr>
            <p:ph type="sldNum" sz="quarter" idx="12"/>
          </p:nvPr>
        </p:nvSpPr>
        <p:spPr bwMode="auto">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100" i="0" dirty="0">
                <a:solidFill>
                  <a:srgbClr val="636363"/>
                </a:solidFill>
              </a:rPr>
              <a:t>17</a:t>
            </a:fld>
            <a:endParaRPr lang="en-US" altLang="zh-CN" sz="1100" i="0" dirty="0">
              <a:solidFill>
                <a:srgbClr val="636363"/>
              </a:solidFill>
            </a:endParaRPr>
          </a:p>
        </p:txBody>
      </p:sp>
      <p:sp>
        <p:nvSpPr>
          <p:cNvPr id="4" name="文本框 3"/>
          <p:cNvSpPr txBox="1"/>
          <p:nvPr/>
        </p:nvSpPr>
        <p:spPr>
          <a:xfrm>
            <a:off x="0" y="0"/>
            <a:ext cx="5688330" cy="607695"/>
          </a:xfrm>
          <a:prstGeom prst="rect">
            <a:avLst/>
          </a:prstGeom>
          <a:noFill/>
        </p:spPr>
        <p:txBody>
          <a:bodyPr wrap="none" rtlCol="0" anchor="t">
            <a:spAutoFit/>
          </a:bodyPr>
          <a:lstStyle/>
          <a:p>
            <a:pPr lvl="0">
              <a:lnSpc>
                <a:spcPct val="120000"/>
              </a:lnSpc>
              <a:spcBef>
                <a:spcPct val="20000"/>
              </a:spcBef>
              <a:buClr>
                <a:schemeClr val="tx2"/>
              </a:buClr>
              <a:buSzPct val="50000"/>
              <a:defRPr/>
            </a:pPr>
            <a:r>
              <a:rPr lang="en-US" altLang="zh-CN" sz="2800" b="1" i="0" dirty="0">
                <a:sym typeface="+mn-ea"/>
              </a:rPr>
              <a:t>1.2.1 III</a:t>
            </a:r>
            <a:r>
              <a:rPr lang="zh-CN" altLang="en-US" sz="2800" b="1" i="0" dirty="0">
                <a:sym typeface="+mn-ea"/>
              </a:rPr>
              <a:t>族氮化物的优势特性与应用</a:t>
            </a:r>
            <a:endParaRPr lang="zh-CN" altLang="en-US" sz="2800"/>
          </a:p>
        </p:txBody>
      </p:sp>
      <p:cxnSp>
        <p:nvCxnSpPr>
          <p:cNvPr id="6" name="直接箭头连接符 5"/>
          <p:cNvCxnSpPr/>
          <p:nvPr/>
        </p:nvCxnSpPr>
        <p:spPr>
          <a:xfrm>
            <a:off x="1116013" y="1773238"/>
            <a:ext cx="0" cy="719138"/>
          </a:xfrm>
          <a:prstGeom prst="straightConnector1">
            <a:avLst/>
          </a:prstGeom>
          <a:ln w="38100">
            <a:solidFill>
              <a:srgbClr val="FF0066"/>
            </a:solidFill>
            <a:tailEnd type="arrow"/>
          </a:ln>
        </p:spPr>
        <p:style>
          <a:lnRef idx="1">
            <a:schemeClr val="accent1"/>
          </a:lnRef>
          <a:fillRef idx="0">
            <a:schemeClr val="accent1"/>
          </a:fillRef>
          <a:effectRef idx="0">
            <a:schemeClr val="accent1"/>
          </a:effectRef>
          <a:fontRef idx="minor">
            <a:schemeClr val="tx1"/>
          </a:fontRef>
        </p:style>
      </p:cxnSp>
      <p:sp>
        <p:nvSpPr>
          <p:cNvPr id="3078" name="TextBox 7"/>
          <p:cNvSpPr txBox="1"/>
          <p:nvPr/>
        </p:nvSpPr>
        <p:spPr>
          <a:xfrm>
            <a:off x="684213" y="1628775"/>
            <a:ext cx="358775" cy="461963"/>
          </a:xfrm>
          <a:prstGeom prst="rect">
            <a:avLst/>
          </a:prstGeom>
          <a:noFill/>
          <a:ln w="9525">
            <a:noFill/>
          </a:ln>
        </p:spPr>
        <p:txBody>
          <a:bodyPr>
            <a:spAutoFit/>
          </a:bodyPr>
          <a:lstStyle/>
          <a:p>
            <a:pPr algn="ctr"/>
            <a:r>
              <a:rPr lang="en-US" altLang="zh-CN" dirty="0">
                <a:latin typeface="Times New Roman" panose="02020603050405020304" pitchFamily="18" charset="0"/>
              </a:rPr>
              <a:t>+</a:t>
            </a:r>
            <a:endParaRPr lang="zh-CN" altLang="en-US" dirty="0">
              <a:latin typeface="Times New Roman" panose="02020603050405020304" pitchFamily="18" charset="0"/>
            </a:endParaRPr>
          </a:p>
        </p:txBody>
      </p:sp>
      <p:sp>
        <p:nvSpPr>
          <p:cNvPr id="3079" name="TextBox 9"/>
          <p:cNvSpPr txBox="1"/>
          <p:nvPr/>
        </p:nvSpPr>
        <p:spPr>
          <a:xfrm>
            <a:off x="684213" y="2205038"/>
            <a:ext cx="360362" cy="461962"/>
          </a:xfrm>
          <a:prstGeom prst="rect">
            <a:avLst/>
          </a:prstGeom>
          <a:noFill/>
          <a:ln w="9525">
            <a:noFill/>
          </a:ln>
        </p:spPr>
        <p:txBody>
          <a:bodyPr>
            <a:spAutoFit/>
          </a:bodyPr>
          <a:lstStyle/>
          <a:p>
            <a:pPr algn="ctr"/>
            <a:r>
              <a:rPr lang="en-US" altLang="zh-CN" dirty="0">
                <a:latin typeface="Times New Roman" panose="02020603050405020304" pitchFamily="18" charset="0"/>
              </a:rPr>
              <a:t>-</a:t>
            </a:r>
            <a:endParaRPr lang="zh-CN" altLang="en-US" dirty="0">
              <a:latin typeface="Times New Roman" panose="02020603050405020304" pitchFamily="18" charset="0"/>
            </a:endParaRPr>
          </a:p>
        </p:txBody>
      </p:sp>
    </p:spTree>
  </p:cSld>
  <p:clrMapOvr>
    <a:masterClrMapping/>
  </p:clrMapOvr>
  <p:transition>
    <p:pull dir="l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9750" y="0"/>
            <a:ext cx="7886700" cy="926465"/>
          </a:xfrm>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j-lt"/>
                <a:ea typeface="+mj-ea"/>
                <a:cs typeface="+mj-cs"/>
              </a:rPr>
              <a:t>纤锌矿</a:t>
            </a:r>
            <a:r>
              <a:rPr kumimoji="0" lang="en-US" altLang="zh-CN" sz="2800" b="1" i="0" u="none" strike="noStrike" kern="1200" cap="none" spc="0" normalizeH="0" baseline="0" noProof="0" dirty="0">
                <a:ln>
                  <a:noFill/>
                </a:ln>
                <a:solidFill>
                  <a:schemeClr val="tx1"/>
                </a:solidFill>
                <a:effectLst/>
                <a:uLnTx/>
                <a:uFillTx/>
                <a:latin typeface="+mj-lt"/>
                <a:ea typeface="+mj-ea"/>
                <a:cs typeface="+mj-cs"/>
              </a:rPr>
              <a:t>c/a</a:t>
            </a:r>
            <a:r>
              <a:rPr kumimoji="0" lang="zh-CN" altLang="en-US" sz="2800" b="1" i="0" u="none" strike="noStrike" kern="1200" cap="none" spc="0" normalizeH="0" baseline="0" noProof="0" dirty="0">
                <a:ln>
                  <a:noFill/>
                </a:ln>
                <a:solidFill>
                  <a:schemeClr val="tx1"/>
                </a:solidFill>
                <a:effectLst/>
                <a:uLnTx/>
                <a:uFillTx/>
                <a:latin typeface="+mj-lt"/>
                <a:ea typeface="+mj-ea"/>
                <a:cs typeface="+mj-cs"/>
              </a:rPr>
              <a:t>的计算</a:t>
            </a:r>
          </a:p>
        </p:txBody>
      </p:sp>
      <p:pic>
        <p:nvPicPr>
          <p:cNvPr id="4102" name="Picture 1"/>
          <p:cNvPicPr>
            <a:picLocks noGrp="1" noChangeAspect="1"/>
          </p:cNvPicPr>
          <p:nvPr>
            <p:ph idx="1"/>
          </p:nvPr>
        </p:nvPicPr>
        <p:blipFill>
          <a:blip r:embed="rId2"/>
          <a:srcRect l="9248" t="17398" r="57973" b="17398"/>
          <a:stretch>
            <a:fillRect/>
          </a:stretch>
        </p:blipFill>
        <p:spPr>
          <a:xfrm>
            <a:off x="214630" y="720408"/>
            <a:ext cx="3197225" cy="3975100"/>
          </a:xfrm>
        </p:spPr>
      </p:pic>
      <p:sp>
        <p:nvSpPr>
          <p:cNvPr id="4103" name="TextBox 4"/>
          <p:cNvSpPr txBox="1"/>
          <p:nvPr/>
        </p:nvSpPr>
        <p:spPr>
          <a:xfrm>
            <a:off x="4239578" y="1767205"/>
            <a:ext cx="4464050" cy="2308225"/>
          </a:xfrm>
          <a:prstGeom prst="rect">
            <a:avLst/>
          </a:prstGeom>
          <a:noFill/>
          <a:ln w="9525">
            <a:noFill/>
          </a:ln>
        </p:spPr>
        <p:txBody>
          <a:bodyPr>
            <a:spAutoFit/>
          </a:bodyPr>
          <a:lstStyle/>
          <a:p>
            <a:pPr>
              <a:buFont typeface="Wingdings" panose="05000000000000000000" pitchFamily="2" charset="2"/>
              <a:buChar char="Ø"/>
            </a:pPr>
            <a:r>
              <a:rPr lang="zh-CN" altLang="en-US" i="0" dirty="0">
                <a:latin typeface="Times New Roman" panose="02020603050405020304" pitchFamily="18" charset="0"/>
              </a:rPr>
              <a:t>正四面体：相邻键长夹角</a:t>
            </a:r>
            <a:r>
              <a:rPr lang="en-US" altLang="zh-CN" i="0" dirty="0">
                <a:latin typeface="Times New Roman" panose="02020603050405020304" pitchFamily="18" charset="0"/>
              </a:rPr>
              <a:t>109</a:t>
            </a:r>
            <a:r>
              <a:rPr lang="en-US" altLang="zh-CN" i="0" baseline="30000" dirty="0">
                <a:latin typeface="Times New Roman" panose="02020603050405020304" pitchFamily="18" charset="0"/>
              </a:rPr>
              <a:t>0</a:t>
            </a:r>
            <a:r>
              <a:rPr lang="en-US" altLang="zh-CN" i="0" dirty="0">
                <a:latin typeface="Times New Roman" panose="02020603050405020304" pitchFamily="18" charset="0"/>
              </a:rPr>
              <a:t>28’</a:t>
            </a:r>
            <a:r>
              <a:rPr lang="zh-CN" altLang="en-US" i="0" dirty="0">
                <a:latin typeface="Times New Roman" panose="02020603050405020304" pitchFamily="18" charset="0"/>
              </a:rPr>
              <a:t>。键长</a:t>
            </a:r>
            <a:r>
              <a:rPr lang="en-US" altLang="zh-CN" i="0" dirty="0">
                <a:latin typeface="Times New Roman" panose="02020603050405020304" pitchFamily="18" charset="0"/>
              </a:rPr>
              <a:t> </a:t>
            </a:r>
            <a:r>
              <a:rPr lang="zh-CN" altLang="en-US" i="0" dirty="0">
                <a:latin typeface="Times New Roman" panose="02020603050405020304" pitchFamily="18" charset="0"/>
              </a:rPr>
              <a:t>：          ，内切圆半径：</a:t>
            </a:r>
            <a:endParaRPr lang="en-US" altLang="zh-CN" i="0" dirty="0">
              <a:latin typeface="Times New Roman" panose="02020603050405020304" pitchFamily="18" charset="0"/>
            </a:endParaRPr>
          </a:p>
          <a:p>
            <a:r>
              <a:rPr lang="zh-CN" altLang="en-US" i="0" dirty="0">
                <a:latin typeface="Times New Roman" panose="02020603050405020304" pitchFamily="18" charset="0"/>
              </a:rPr>
              <a:t>则有</a:t>
            </a:r>
            <a:r>
              <a:rPr lang="en-US" altLang="zh-CN" i="0" dirty="0">
                <a:latin typeface="Times New Roman" panose="02020603050405020304" pitchFamily="18" charset="0"/>
              </a:rPr>
              <a:t>c=                                             =1.633a</a:t>
            </a:r>
          </a:p>
          <a:p>
            <a:endParaRPr lang="zh-CN" altLang="en-US" i="0" dirty="0">
              <a:latin typeface="Times New Roman" panose="02020603050405020304" pitchFamily="18" charset="0"/>
            </a:endParaRPr>
          </a:p>
        </p:txBody>
      </p:sp>
      <p:graphicFrame>
        <p:nvGraphicFramePr>
          <p:cNvPr id="4098" name="Object 2"/>
          <p:cNvGraphicFramePr/>
          <p:nvPr/>
        </p:nvGraphicFramePr>
        <p:xfrm>
          <a:off x="6544628" y="2199005"/>
          <a:ext cx="685800" cy="373063"/>
        </p:xfrm>
        <a:graphic>
          <a:graphicData uri="http://schemas.openxmlformats.org/presentationml/2006/ole">
            <mc:AlternateContent xmlns:mc="http://schemas.openxmlformats.org/markup-compatibility/2006">
              <mc:Choice xmlns:v="urn:schemas-microsoft-com:vml" Requires="v">
                <p:oleObj r:id="rId3" imgW="10668000" imgH="5791200" progId="Equation.3">
                  <p:embed/>
                </p:oleObj>
              </mc:Choice>
              <mc:Fallback>
                <p:oleObj r:id="rId3" imgW="10668000" imgH="579120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628" y="2199005"/>
                        <a:ext cx="685800"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p:nvPr/>
        </p:nvGraphicFramePr>
        <p:xfrm>
          <a:off x="5176203" y="2559368"/>
          <a:ext cx="785812" cy="373062"/>
        </p:xfrm>
        <a:graphic>
          <a:graphicData uri="http://schemas.openxmlformats.org/presentationml/2006/ole">
            <mc:AlternateContent xmlns:mc="http://schemas.openxmlformats.org/markup-compatibility/2006">
              <mc:Choice xmlns:v="urn:schemas-microsoft-com:vml" Requires="v">
                <p:oleObj r:id="rId5" imgW="12192000" imgH="5791200" progId="Equation.3">
                  <p:embed/>
                </p:oleObj>
              </mc:Choice>
              <mc:Fallback>
                <p:oleObj r:id="rId5" imgW="12192000" imgH="5791200"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6203" y="2559368"/>
                        <a:ext cx="785812" cy="37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4"/>
          <p:cNvGraphicFramePr/>
          <p:nvPr/>
        </p:nvGraphicFramePr>
        <p:xfrm>
          <a:off x="5392103" y="2848293"/>
          <a:ext cx="2768600" cy="687387"/>
        </p:xfrm>
        <a:graphic>
          <a:graphicData uri="http://schemas.openxmlformats.org/presentationml/2006/ole">
            <mc:AlternateContent xmlns:mc="http://schemas.openxmlformats.org/markup-compatibility/2006">
              <mc:Choice xmlns:v="urn:schemas-microsoft-com:vml" Requires="v">
                <p:oleObj r:id="rId7" imgW="42976800" imgH="10668000" progId="Equation.3">
                  <p:embed/>
                </p:oleObj>
              </mc:Choice>
              <mc:Fallback>
                <p:oleObj r:id="rId7" imgW="42976800" imgH="10668000" progId="Equation.3">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2103" y="2848293"/>
                        <a:ext cx="2768600" cy="687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灯片编号占位符 7"/>
          <p:cNvSpPr txBox="1">
            <a:spLocks noGrp="1"/>
          </p:cNvSpPr>
          <p:nvPr>
            <p:ph type="sldNum" sz="quarter" idx="4294967295"/>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18</a:t>
            </a:fld>
            <a:endParaRPr lang="en-US" altLang="zh-CN" sz="1200" dirty="0"/>
          </a:p>
        </p:txBody>
      </p:sp>
      <p:sp>
        <p:nvSpPr>
          <p:cNvPr id="3076" name="矩形 4"/>
          <p:cNvSpPr/>
          <p:nvPr/>
        </p:nvSpPr>
        <p:spPr>
          <a:xfrm>
            <a:off x="1162685" y="4592955"/>
            <a:ext cx="7263765" cy="1938020"/>
          </a:xfrm>
          <a:prstGeom prst="rect">
            <a:avLst/>
          </a:prstGeom>
          <a:noFill/>
          <a:ln w="9525">
            <a:noFill/>
          </a:ln>
        </p:spPr>
        <p:txBody>
          <a:bodyPr wrap="square">
            <a:spAutoFit/>
          </a:bodyPr>
          <a:lstStyle/>
          <a:p>
            <a:r>
              <a:rPr lang="zh-CN" altLang="en-US" i="0" dirty="0">
                <a:latin typeface="Times New Roman" panose="02020603050405020304" pitchFamily="18" charset="0"/>
              </a:rPr>
              <a:t>因为</a:t>
            </a:r>
            <a:r>
              <a:rPr lang="en-US" altLang="zh-CN" i="0" dirty="0">
                <a:latin typeface="Times New Roman" panose="02020603050405020304" pitchFamily="18" charset="0"/>
              </a:rPr>
              <a:t>c</a:t>
            </a:r>
            <a:r>
              <a:rPr lang="zh-CN" altLang="en-US" i="0" dirty="0">
                <a:latin typeface="Times New Roman" panose="02020603050405020304" pitchFamily="18" charset="0"/>
              </a:rPr>
              <a:t>方向的金属</a:t>
            </a:r>
            <a:r>
              <a:rPr lang="en-US" altLang="zh-CN" i="0" dirty="0">
                <a:latin typeface="Times New Roman" panose="02020603050405020304" pitchFamily="18" charset="0"/>
              </a:rPr>
              <a:t>-</a:t>
            </a:r>
            <a:r>
              <a:rPr lang="zh-CN" altLang="en-US" i="0" dirty="0">
                <a:latin typeface="Times New Roman" panose="02020603050405020304" pitchFamily="18" charset="0"/>
              </a:rPr>
              <a:t>氮原子键长大于其他方向的键长。金属原子与氮原子存在较强的偶极矩。</a:t>
            </a:r>
            <a:r>
              <a:rPr lang="zh-CN" altLang="en-US" b="1" i="0" dirty="0">
                <a:latin typeface="Times New Roman" panose="02020603050405020304" pitchFamily="18" charset="0"/>
              </a:rPr>
              <a:t>（</a:t>
            </a:r>
            <a:r>
              <a:rPr lang="en-US" altLang="zh-CN" b="1" i="0" dirty="0">
                <a:latin typeface="Times New Roman" panose="02020603050405020304" pitchFamily="18" charset="0"/>
              </a:rPr>
              <a:t>0001</a:t>
            </a:r>
            <a:r>
              <a:rPr lang="zh-CN" altLang="en-US" b="1" i="0" dirty="0">
                <a:latin typeface="Times New Roman" panose="02020603050405020304" pitchFamily="18" charset="0"/>
              </a:rPr>
              <a:t>）面和（</a:t>
            </a:r>
            <a:r>
              <a:rPr lang="en-US" altLang="zh-CN" b="1" i="0" dirty="0">
                <a:latin typeface="Times New Roman" panose="02020603050405020304" pitchFamily="18" charset="0"/>
              </a:rPr>
              <a:t>000-1</a:t>
            </a:r>
            <a:r>
              <a:rPr lang="zh-CN" altLang="en-US" b="1" i="0" dirty="0">
                <a:latin typeface="Times New Roman" panose="02020603050405020304" pitchFamily="18" charset="0"/>
              </a:rPr>
              <a:t>）面不等价。</a:t>
            </a:r>
            <a:endParaRPr lang="en-US" altLang="zh-CN" b="1" i="0" dirty="0">
              <a:latin typeface="Times New Roman" panose="02020603050405020304" pitchFamily="18" charset="0"/>
            </a:endParaRPr>
          </a:p>
          <a:p>
            <a:r>
              <a:rPr lang="zh-CN" altLang="en-US" i="0" dirty="0">
                <a:latin typeface="Times New Roman" panose="02020603050405020304" pitchFamily="18" charset="0"/>
              </a:rPr>
              <a:t>对于理想的六角结构</a:t>
            </a:r>
            <a:r>
              <a:rPr lang="en-US" altLang="zh-CN" i="0" dirty="0">
                <a:latin typeface="Times New Roman" panose="02020603050405020304" pitchFamily="18" charset="0"/>
              </a:rPr>
              <a:t>c/a=1.633</a:t>
            </a:r>
            <a:r>
              <a:rPr lang="zh-CN" altLang="en-US" i="0" dirty="0">
                <a:latin typeface="Times New Roman" panose="02020603050405020304" pitchFamily="18" charset="0"/>
              </a:rPr>
              <a:t>，而</a:t>
            </a:r>
            <a:r>
              <a:rPr lang="en-US" altLang="zh-CN" i="0" dirty="0">
                <a:latin typeface="Times New Roman" panose="02020603050405020304" pitchFamily="18" charset="0"/>
              </a:rPr>
              <a:t>GaN</a:t>
            </a:r>
            <a:r>
              <a:rPr lang="zh-CN" altLang="en-US" i="0" dirty="0">
                <a:latin typeface="Times New Roman" panose="02020603050405020304" pitchFamily="18" charset="0"/>
              </a:rPr>
              <a:t>，</a:t>
            </a:r>
            <a:r>
              <a:rPr lang="en-US" altLang="zh-CN" i="0" dirty="0">
                <a:latin typeface="Times New Roman" panose="02020603050405020304" pitchFamily="18" charset="0"/>
              </a:rPr>
              <a:t>AlN</a:t>
            </a:r>
            <a:r>
              <a:rPr lang="zh-CN" altLang="en-US" i="0" dirty="0">
                <a:latin typeface="Times New Roman" panose="02020603050405020304" pitchFamily="18" charset="0"/>
              </a:rPr>
              <a:t>，</a:t>
            </a:r>
            <a:r>
              <a:rPr lang="en-US" altLang="zh-CN" i="0" dirty="0">
                <a:latin typeface="Times New Roman" panose="02020603050405020304" pitchFamily="18" charset="0"/>
              </a:rPr>
              <a:t>InN</a:t>
            </a:r>
            <a:r>
              <a:rPr lang="zh-CN" altLang="en-US" i="0" dirty="0">
                <a:latin typeface="Times New Roman" panose="02020603050405020304" pitchFamily="18" charset="0"/>
              </a:rPr>
              <a:t>分别为：</a:t>
            </a:r>
            <a:r>
              <a:rPr lang="en-US" altLang="zh-CN" i="0" dirty="0">
                <a:latin typeface="Times New Roman" panose="02020603050405020304" pitchFamily="18" charset="0"/>
              </a:rPr>
              <a:t>1.625</a:t>
            </a:r>
            <a:r>
              <a:rPr lang="zh-CN" altLang="en-US" i="0" dirty="0">
                <a:latin typeface="Times New Roman" panose="02020603050405020304" pitchFamily="18" charset="0"/>
              </a:rPr>
              <a:t>，</a:t>
            </a:r>
            <a:r>
              <a:rPr lang="en-US" altLang="zh-CN" i="0" dirty="0">
                <a:latin typeface="Times New Roman" panose="02020603050405020304" pitchFamily="18" charset="0"/>
              </a:rPr>
              <a:t>1.600</a:t>
            </a:r>
            <a:r>
              <a:rPr lang="zh-CN" altLang="en-US" i="0" dirty="0">
                <a:latin typeface="Times New Roman" panose="02020603050405020304" pitchFamily="18" charset="0"/>
              </a:rPr>
              <a:t>和</a:t>
            </a:r>
            <a:r>
              <a:rPr lang="en-US" altLang="zh-CN" i="0" dirty="0">
                <a:latin typeface="Times New Roman" panose="02020603050405020304" pitchFamily="18" charset="0"/>
              </a:rPr>
              <a:t>1.609	</a:t>
            </a:r>
            <a:endParaRPr lang="zh-CN" altLang="en-US" i="0" dirty="0">
              <a:latin typeface="Times New Roman" panose="02020603050405020304" pitchFamily="18" charset="0"/>
            </a:endParaRPr>
          </a:p>
        </p:txBody>
      </p:sp>
    </p:spTree>
  </p:cSld>
  <p:clrMapOvr>
    <a:masterClrMapping/>
  </p:clrMapOvr>
  <p:transition>
    <p:pull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noFill/>
          <a:ln>
            <a:noFill/>
          </a:ln>
          <a:effectLst/>
          <a:sp3d prstMaterial="plastic"/>
        </p:spPr>
        <p:txBody>
          <a:bodyPr vert="horz" rtlCol="0" anchor="ctr">
            <a:norm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N</a:t>
            </a: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极性</a:t>
            </a:r>
            <a:r>
              <a:rPr kumimoji="0" lang="en-US" altLang="zh-CN" sz="4100" b="1" i="0" u="none" strike="noStrike" kern="1200" cap="none" spc="0" normalizeH="0" baseline="0" noProof="0" dirty="0" err="1">
                <a:ln>
                  <a:noFill/>
                </a:ln>
                <a:solidFill>
                  <a:schemeClr val="tx2"/>
                </a:solidFill>
                <a:effectLst>
                  <a:outerShdw blurRad="31750" dist="25400" dir="5400000" algn="tl" rotWithShape="0">
                    <a:srgbClr val="000000">
                      <a:alpha val="25000"/>
                    </a:srgbClr>
                  </a:outerShdw>
                </a:effectLst>
                <a:uLnTx/>
                <a:uFillTx/>
                <a:latin typeface="+mj-lt"/>
                <a:ea typeface="+mj-ea"/>
                <a:cs typeface="+mj-cs"/>
              </a:rPr>
              <a:t>GaN</a:t>
            </a:r>
            <a:r>
              <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的腐蚀反应机理</a:t>
            </a:r>
          </a:p>
        </p:txBody>
      </p:sp>
      <p:pic>
        <p:nvPicPr>
          <p:cNvPr id="63491" name="Picture 2"/>
          <p:cNvPicPr>
            <a:picLocks noGrp="1" noChangeAspect="1"/>
          </p:cNvPicPr>
          <p:nvPr>
            <p:ph idx="1"/>
          </p:nvPr>
        </p:nvPicPr>
        <p:blipFill>
          <a:blip r:embed="rId2"/>
          <a:srcRect/>
          <a:stretch>
            <a:fillRect/>
          </a:stretch>
        </p:blipFill>
        <p:spPr>
          <a:xfrm>
            <a:off x="642938" y="1571625"/>
            <a:ext cx="3862387" cy="3392488"/>
          </a:xfrm>
        </p:spPr>
      </p:pic>
      <p:pic>
        <p:nvPicPr>
          <p:cNvPr id="63492" name="Picture 3"/>
          <p:cNvPicPr>
            <a:picLocks noChangeAspect="1"/>
          </p:cNvPicPr>
          <p:nvPr/>
        </p:nvPicPr>
        <p:blipFill>
          <a:blip r:embed="rId3"/>
          <a:stretch>
            <a:fillRect/>
          </a:stretch>
        </p:blipFill>
        <p:spPr>
          <a:xfrm>
            <a:off x="4714875" y="1928813"/>
            <a:ext cx="3933825" cy="2714625"/>
          </a:xfrm>
          <a:prstGeom prst="rect">
            <a:avLst/>
          </a:prstGeom>
          <a:noFill/>
          <a:ln w="9525">
            <a:noFill/>
          </a:ln>
        </p:spPr>
      </p:pic>
      <p:sp>
        <p:nvSpPr>
          <p:cNvPr id="63493" name="TextBox 5"/>
          <p:cNvSpPr txBox="1"/>
          <p:nvPr/>
        </p:nvSpPr>
        <p:spPr>
          <a:xfrm>
            <a:off x="1043608" y="5088021"/>
            <a:ext cx="7429500" cy="1570037"/>
          </a:xfrm>
          <a:prstGeom prst="rect">
            <a:avLst/>
          </a:prstGeom>
          <a:noFill/>
          <a:ln w="9525">
            <a:noFill/>
          </a:ln>
        </p:spPr>
        <p:txBody>
          <a:bodyPr>
            <a:spAutoFit/>
          </a:bodyPr>
          <a:lstStyle/>
          <a:p>
            <a:r>
              <a:rPr lang="en-US" altLang="zh-CN" b="1" i="0" dirty="0">
                <a:latin typeface="Times New Roman" panose="02020603050405020304" pitchFamily="18" charset="0"/>
              </a:rPr>
              <a:t>Ga</a:t>
            </a:r>
            <a:r>
              <a:rPr lang="zh-CN" altLang="en-US" b="1" i="0" dirty="0">
                <a:latin typeface="Times New Roman" panose="02020603050405020304" pitchFamily="18" charset="0"/>
              </a:rPr>
              <a:t>面在</a:t>
            </a:r>
            <a:r>
              <a:rPr lang="en-US" altLang="zh-CN" b="1" i="0" dirty="0">
                <a:latin typeface="Times New Roman" panose="02020603050405020304" pitchFamily="18" charset="0"/>
              </a:rPr>
              <a:t>Ga</a:t>
            </a:r>
            <a:r>
              <a:rPr lang="zh-CN" altLang="en-US" b="1" i="0" dirty="0">
                <a:latin typeface="Times New Roman" panose="02020603050405020304" pitchFamily="18" charset="0"/>
              </a:rPr>
              <a:t>原子腐蚀后，</a:t>
            </a:r>
            <a:r>
              <a:rPr lang="en-US" altLang="zh-CN" b="1" i="0" dirty="0">
                <a:latin typeface="Times New Roman" panose="02020603050405020304" pitchFamily="18" charset="0"/>
              </a:rPr>
              <a:t>N</a:t>
            </a:r>
            <a:r>
              <a:rPr lang="zh-CN" altLang="en-US" b="1" i="0" dirty="0">
                <a:latin typeface="Times New Roman" panose="02020603050405020304" pitchFamily="18" charset="0"/>
              </a:rPr>
              <a:t>终止面上存在</a:t>
            </a:r>
            <a:r>
              <a:rPr lang="en-US" altLang="zh-CN" b="1" i="0" dirty="0">
                <a:latin typeface="Times New Roman" panose="02020603050405020304" pitchFamily="18" charset="0"/>
              </a:rPr>
              <a:t>3</a:t>
            </a:r>
            <a:r>
              <a:rPr lang="zh-CN" altLang="en-US" b="1" i="0" dirty="0">
                <a:latin typeface="Times New Roman" panose="02020603050405020304" pitchFamily="18" charset="0"/>
              </a:rPr>
              <a:t>个悬挂键，阻止</a:t>
            </a:r>
            <a:r>
              <a:rPr lang="en-US" altLang="zh-CN" b="1" i="0" dirty="0">
                <a:latin typeface="Times New Roman" panose="02020603050405020304" pitchFamily="18" charset="0"/>
              </a:rPr>
              <a:t>OH-</a:t>
            </a:r>
            <a:r>
              <a:rPr lang="zh-CN" altLang="en-US" b="1" i="0" dirty="0">
                <a:latin typeface="Times New Roman" panose="02020603050405020304" pitchFamily="18" charset="0"/>
              </a:rPr>
              <a:t>和</a:t>
            </a:r>
            <a:r>
              <a:rPr lang="en-US" altLang="zh-CN" b="1" i="0" dirty="0">
                <a:latin typeface="Times New Roman" panose="02020603050405020304" pitchFamily="18" charset="0"/>
              </a:rPr>
              <a:t>Ga</a:t>
            </a:r>
            <a:r>
              <a:rPr lang="zh-CN" altLang="en-US" b="1" i="0" dirty="0">
                <a:latin typeface="Times New Roman" panose="02020603050405020304" pitchFamily="18" charset="0"/>
              </a:rPr>
              <a:t>的进一步反应，因此</a:t>
            </a:r>
            <a:r>
              <a:rPr lang="en-US" altLang="zh-CN" b="1" i="0" dirty="0">
                <a:latin typeface="Times New Roman" panose="02020603050405020304" pitchFamily="18" charset="0"/>
              </a:rPr>
              <a:t>Ga</a:t>
            </a:r>
            <a:r>
              <a:rPr lang="zh-CN" altLang="en-US" b="1" i="0" dirty="0">
                <a:latin typeface="Times New Roman" panose="02020603050405020304" pitchFamily="18" charset="0"/>
              </a:rPr>
              <a:t>面对酸碱很稳定，不易反应。而</a:t>
            </a:r>
            <a:r>
              <a:rPr lang="en-US" altLang="zh-CN" b="1" i="0" dirty="0">
                <a:latin typeface="Times New Roman" panose="02020603050405020304" pitchFamily="18" charset="0"/>
              </a:rPr>
              <a:t>N</a:t>
            </a:r>
            <a:r>
              <a:rPr lang="zh-CN" altLang="en-US" b="1" i="0" dirty="0">
                <a:latin typeface="Times New Roman" panose="02020603050405020304" pitchFamily="18" charset="0"/>
              </a:rPr>
              <a:t>面在腐蚀掉</a:t>
            </a:r>
            <a:r>
              <a:rPr lang="en-US" altLang="zh-CN" b="1" i="0" dirty="0">
                <a:latin typeface="Times New Roman" panose="02020603050405020304" pitchFamily="18" charset="0"/>
              </a:rPr>
              <a:t>Ga</a:t>
            </a:r>
            <a:r>
              <a:rPr lang="zh-CN" altLang="en-US" b="1" i="0" dirty="0">
                <a:latin typeface="Times New Roman" panose="02020603050405020304" pitchFamily="18" charset="0"/>
              </a:rPr>
              <a:t>后，</a:t>
            </a:r>
            <a:r>
              <a:rPr lang="en-US" altLang="zh-CN" b="1" i="0" dirty="0">
                <a:latin typeface="Times New Roman" panose="02020603050405020304" pitchFamily="18" charset="0"/>
              </a:rPr>
              <a:t>N</a:t>
            </a:r>
            <a:r>
              <a:rPr lang="zh-CN" altLang="en-US" b="1" i="0" dirty="0">
                <a:latin typeface="Times New Roman" panose="02020603050405020304" pitchFamily="18" charset="0"/>
              </a:rPr>
              <a:t>原子仅有一个悬挂键，不能有效阻止腐蚀液和</a:t>
            </a:r>
            <a:r>
              <a:rPr lang="en-US" altLang="zh-CN" b="1" i="0" dirty="0">
                <a:latin typeface="Times New Roman" panose="02020603050405020304" pitchFamily="18" charset="0"/>
              </a:rPr>
              <a:t>Ga</a:t>
            </a:r>
            <a:r>
              <a:rPr lang="zh-CN" altLang="en-US" b="1" i="0" dirty="0">
                <a:latin typeface="Times New Roman" panose="02020603050405020304" pitchFamily="18" charset="0"/>
              </a:rPr>
              <a:t>原子反应。</a:t>
            </a:r>
          </a:p>
        </p:txBody>
      </p:sp>
      <p:sp>
        <p:nvSpPr>
          <p:cNvPr id="63494" name="灯片编号占位符 5"/>
          <p:cNvSpPr txBox="1">
            <a:spLocks noGrp="1"/>
          </p:cNvSpPr>
          <p:nvPr>
            <p:ph type="sldNum" sz="quarter" idx="4294967295"/>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19</a:t>
            </a:fld>
            <a:endParaRPr lang="en-US" altLang="zh-CN" sz="1200" dirty="0"/>
          </a:p>
        </p:txBody>
      </p:sp>
    </p:spTree>
  </p:cSld>
  <p:clrMapOvr>
    <a:masterClrMapping/>
  </p:clrMapOvr>
  <p:transition>
    <p:pull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2051050" y="908050"/>
            <a:ext cx="5611813" cy="1143000"/>
          </a:xfrm>
          <a:prstGeom prst="rect">
            <a:avLst/>
          </a:prstGeom>
          <a:solidFill>
            <a:srgbClr val="99FF66">
              <a:alpha val="100000"/>
            </a:srgbClr>
          </a:solidFill>
        </p:spPr>
        <p:txBody>
          <a:bodyPr vert="horz" wrap="square" anchor="ct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j-cs"/>
              </a:rPr>
              <a:t>内容提要</a:t>
            </a:r>
            <a:endParaRPr kumimoji="0" lang="zh-CN" altLang="en-US" sz="4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endParaRPr>
          </a:p>
        </p:txBody>
      </p:sp>
      <p:sp>
        <p:nvSpPr>
          <p:cNvPr id="3" name="Rectangle 3"/>
          <p:cNvSpPr txBox="1"/>
          <p:nvPr/>
        </p:nvSpPr>
        <p:spPr>
          <a:xfrm>
            <a:off x="971550" y="2420938"/>
            <a:ext cx="7416800" cy="2365375"/>
          </a:xfrm>
          <a:prstGeom prst="rect">
            <a:avLst/>
          </a:prstGeom>
          <a:solidFill>
            <a:schemeClr val="accent2">
              <a:alpha val="100000"/>
            </a:schemeClr>
          </a:solidFill>
        </p:spPr>
        <p:txBody>
          <a:bodyPr vert="horz" wrap="square" anchor="t">
            <a:normAutofit/>
          </a:bodyPr>
          <a:lstStyle/>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zh-CN" altLang="en-US" sz="40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一、</a:t>
            </a:r>
            <a:r>
              <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绪言</a:t>
            </a: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§1.1 </a:t>
            </a:r>
            <a:r>
              <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宽禁带半导体简介</a:t>
            </a: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a:ln>
                  <a:noFill/>
                </a:ln>
                <a:solidFill>
                  <a:srgbClr val="CCFF33"/>
                </a:solidFill>
                <a:effectLst/>
                <a:uLnTx/>
                <a:uFillTx/>
                <a:latin typeface="黑体" panose="02010609060101010101" pitchFamily="49" charset="-122"/>
                <a:ea typeface="黑体" panose="02010609060101010101" pitchFamily="49" charset="-122"/>
                <a:cs typeface="+mn-cs"/>
              </a:rPr>
              <a:t>§1.2 </a:t>
            </a:r>
            <a:r>
              <a:rPr kumimoji="0" lang="zh-CN" altLang="en-US" sz="2800" b="1" i="0" u="none" strike="noStrike" kern="1200" cap="none" spc="0" normalizeH="0" baseline="0" noProof="0" dirty="0">
                <a:ln>
                  <a:noFill/>
                </a:ln>
                <a:solidFill>
                  <a:srgbClr val="CCFF33"/>
                </a:solidFill>
                <a:effectLst/>
                <a:uLnTx/>
                <a:uFillTx/>
                <a:latin typeface="黑体" panose="02010609060101010101" pitchFamily="49" charset="-122"/>
                <a:ea typeface="黑体" panose="02010609060101010101" pitchFamily="49" charset="-122"/>
                <a:cs typeface="+mn-cs"/>
              </a:rPr>
              <a:t>宽禁带半导体优势特性与应用</a:t>
            </a: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r>
              <a:rPr kumimoji="0" lang="en-US" altLang="zh-CN"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§1.3 </a:t>
            </a:r>
            <a:r>
              <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宽禁带半导体面临的科学技术问题</a:t>
            </a:r>
          </a:p>
          <a:p>
            <a:pPr marL="0" marR="0" lvl="0" indent="0" algn="l" defTabSz="914400" rtl="0" eaLnBrk="1" fontAlgn="auto" latinLnBrk="0" hangingPunct="1">
              <a:lnSpc>
                <a:spcPct val="90000"/>
              </a:lnSpc>
              <a:spcBef>
                <a:spcPts val="1000"/>
              </a:spcBef>
              <a:spcAft>
                <a:spcPts val="0"/>
              </a:spcAft>
              <a:buClr>
                <a:schemeClr val="tx2"/>
              </a:buClr>
              <a:buSzPct val="50000"/>
              <a:buFont typeface="Arial" panose="020B0604020202020204" pitchFamily="34" charset="0"/>
              <a:buNone/>
              <a:defRPr/>
            </a:pPr>
            <a:endPar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txBox="1">
            <a:spLocks noGrp="1" noChangeArrowheads="1"/>
          </p:cNvSpPr>
          <p:nvPr>
            <p:ph type="sldNum" sz="quarter" idx="4294967295"/>
          </p:nvPr>
        </p:nvSpPr>
        <p:spPr bwMode="auto">
          <a:xfrm>
            <a:off x="6553200" y="6248400"/>
            <a:ext cx="1905000" cy="457200"/>
          </a:xfrm>
          <a:prstGeom prst="rect">
            <a:avLst/>
          </a:prstGeo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400" i="0" dirty="0">
                <a:solidFill>
                  <a:srgbClr val="636363"/>
                </a:solidFill>
              </a:rPr>
              <a:t>2</a:t>
            </a:fld>
            <a:endParaRPr lang="en-US" altLang="zh-CN" sz="1400" i="0" dirty="0">
              <a:solidFill>
                <a:srgbClr val="636363"/>
              </a:solidFill>
            </a:endParaRPr>
          </a:p>
        </p:txBody>
      </p:sp>
    </p:spTree>
  </p:cSld>
  <p:clrMapOvr>
    <a:masterClrMapping/>
  </p:clrMapOvr>
  <p:transition>
    <p:pull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p:cNvPicPr>
          <p:nvPr/>
        </p:nvPicPr>
        <p:blipFill>
          <a:blip r:embed="rId2"/>
          <a:stretch>
            <a:fillRect/>
          </a:stretch>
        </p:blipFill>
        <p:spPr>
          <a:xfrm>
            <a:off x="250825" y="404813"/>
            <a:ext cx="3971925" cy="5876925"/>
          </a:xfrm>
          <a:prstGeom prst="rect">
            <a:avLst/>
          </a:prstGeom>
          <a:noFill/>
          <a:ln w="9525">
            <a:noFill/>
          </a:ln>
        </p:spPr>
      </p:pic>
      <p:pic>
        <p:nvPicPr>
          <p:cNvPr id="64515" name="Picture 3"/>
          <p:cNvPicPr>
            <a:picLocks noChangeAspect="1"/>
          </p:cNvPicPr>
          <p:nvPr/>
        </p:nvPicPr>
        <p:blipFill>
          <a:blip r:embed="rId3"/>
          <a:stretch>
            <a:fillRect/>
          </a:stretch>
        </p:blipFill>
        <p:spPr>
          <a:xfrm>
            <a:off x="5076825" y="404813"/>
            <a:ext cx="3905250" cy="5724525"/>
          </a:xfrm>
          <a:prstGeom prst="rect">
            <a:avLst/>
          </a:prstGeom>
          <a:noFill/>
          <a:ln w="9525">
            <a:noFill/>
          </a:ln>
        </p:spPr>
      </p:pic>
      <p:sp>
        <p:nvSpPr>
          <p:cNvPr id="64516" name="TextBox 5"/>
          <p:cNvSpPr txBox="1"/>
          <p:nvPr/>
        </p:nvSpPr>
        <p:spPr>
          <a:xfrm>
            <a:off x="1042988" y="6381750"/>
            <a:ext cx="3024187" cy="476250"/>
          </a:xfrm>
          <a:prstGeom prst="rect">
            <a:avLst/>
          </a:prstGeom>
          <a:noFill/>
          <a:ln w="9525">
            <a:noFill/>
          </a:ln>
        </p:spPr>
        <p:txBody>
          <a:bodyPr>
            <a:spAutoFit/>
          </a:bodyPr>
          <a:lstStyle/>
          <a:p>
            <a:pPr algn="ctr"/>
            <a:r>
              <a:rPr lang="en-US" altLang="zh-CN" i="0" dirty="0">
                <a:latin typeface="Times New Roman" panose="02020603050405020304" pitchFamily="18" charset="0"/>
              </a:rPr>
              <a:t>Ga</a:t>
            </a:r>
            <a:r>
              <a:rPr lang="zh-CN" altLang="en-US" i="0" dirty="0">
                <a:latin typeface="Times New Roman" panose="02020603050405020304" pitchFamily="18" charset="0"/>
              </a:rPr>
              <a:t>面腐蚀</a:t>
            </a:r>
          </a:p>
        </p:txBody>
      </p:sp>
      <p:sp>
        <p:nvSpPr>
          <p:cNvPr id="64517" name="TextBox 7"/>
          <p:cNvSpPr txBox="1"/>
          <p:nvPr/>
        </p:nvSpPr>
        <p:spPr>
          <a:xfrm>
            <a:off x="5651500" y="6165850"/>
            <a:ext cx="3024188" cy="476250"/>
          </a:xfrm>
          <a:prstGeom prst="rect">
            <a:avLst/>
          </a:prstGeom>
          <a:noFill/>
          <a:ln w="9525">
            <a:noFill/>
          </a:ln>
        </p:spPr>
        <p:txBody>
          <a:bodyPr>
            <a:spAutoFit/>
          </a:bodyPr>
          <a:lstStyle/>
          <a:p>
            <a:pPr algn="ctr"/>
            <a:r>
              <a:rPr lang="en-US" altLang="zh-CN" i="0" dirty="0">
                <a:latin typeface="Times New Roman" panose="02020603050405020304" pitchFamily="18" charset="0"/>
              </a:rPr>
              <a:t>N</a:t>
            </a:r>
            <a:r>
              <a:rPr lang="zh-CN" altLang="en-US" i="0" dirty="0">
                <a:latin typeface="Times New Roman" panose="02020603050405020304" pitchFamily="18" charset="0"/>
              </a:rPr>
              <a:t>面腐蚀</a:t>
            </a:r>
          </a:p>
        </p:txBody>
      </p:sp>
      <p:sp>
        <p:nvSpPr>
          <p:cNvPr id="64518" name="灯片编号占位符 5"/>
          <p:cNvSpPr txBox="1">
            <a:spLocks noGrp="1"/>
          </p:cNvSpPr>
          <p:nvPr>
            <p:ph type="sldNum" sz="quarter" idx="12"/>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000" dirty="0"/>
              <a:t>20</a:t>
            </a:fld>
            <a:endParaRPr lang="en-US" altLang="zh-CN" sz="1000" dirty="0"/>
          </a:p>
        </p:txBody>
      </p:sp>
    </p:spTree>
  </p:cSld>
  <p:clrMapOvr>
    <a:masterClrMapping/>
  </p:clrMapOvr>
  <p:transition>
    <p:pull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1"/>
          <p:cNvSpPr>
            <a:spLocks noGrp="1"/>
          </p:cNvSpPr>
          <p:nvPr>
            <p:ph idx="1"/>
          </p:nvPr>
        </p:nvSpPr>
        <p:spPr>
          <a:xfrm>
            <a:off x="457200" y="1481138"/>
            <a:ext cx="8229600" cy="1519237"/>
          </a:xfrm>
        </p:spPr>
        <p:txBody>
          <a:bodyPr vert="horz" wrap="square" lIns="91440" tIns="45720" rIns="91440" bIns="45720" anchor="t"/>
          <a:lstStyle/>
          <a:p>
            <a:r>
              <a:rPr lang="zh-CN" altLang="en-US" dirty="0"/>
              <a:t>由于</a:t>
            </a:r>
            <a:r>
              <a:rPr lang="en-US" altLang="zh-CN" dirty="0"/>
              <a:t>GaN</a:t>
            </a:r>
            <a:r>
              <a:rPr lang="zh-CN" altLang="en-US" dirty="0"/>
              <a:t>材料存在净偶极矩，所以在无外场作用下，也存在强的极化电场。</a:t>
            </a:r>
          </a:p>
        </p:txBody>
      </p:sp>
      <p:sp>
        <p:nvSpPr>
          <p:cNvPr id="3" name="标题 2"/>
          <p:cNvSpPr>
            <a:spLocks noGrp="1"/>
          </p:cNvSpPr>
          <p:nvPr>
            <p:ph type="title"/>
          </p:nvPr>
        </p:nvSpPr>
        <p:spPr>
          <a:xfrm>
            <a:off x="142844" y="274638"/>
            <a:ext cx="8786874" cy="1143000"/>
          </a:xfrm>
          <a:noFill/>
          <a:ln>
            <a:noFill/>
          </a:ln>
          <a:effectLst/>
          <a:sp3d prstMaterial="plastic"/>
        </p:spPr>
        <p:txBody>
          <a:bodyPr vert="horz" rtlCol="0" anchor="ctr">
            <a:noAutofit/>
            <a:scene3d>
              <a:camera prst="orthographicFront"/>
              <a:lightRig rig="soft" dir="t"/>
            </a:scene3d>
            <a:sp3d prstMaterial="softEdge">
              <a:bevelT w="25400" h="254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自发极化（</a:t>
            </a:r>
            <a:r>
              <a:rPr kumimoji="0" lang="en-US" altLang="zh-CN"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Spontaneous polarization</a:t>
            </a:r>
            <a:r>
              <a:rPr kumimoji="0" lang="zh-CN" altLang="en-US"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a:t>
            </a:r>
          </a:p>
        </p:txBody>
      </p:sp>
      <p:graphicFrame>
        <p:nvGraphicFramePr>
          <p:cNvPr id="4" name="Group 6"/>
          <p:cNvGraphicFramePr>
            <a:graphicFrameLocks noGrp="1"/>
          </p:cNvGraphicFramePr>
          <p:nvPr>
            <p:custDataLst>
              <p:tags r:id="rId1"/>
            </p:custDataLst>
          </p:nvPr>
        </p:nvGraphicFramePr>
        <p:xfrm>
          <a:off x="571500" y="2928938"/>
          <a:ext cx="7924800" cy="1052511"/>
        </p:xfrm>
        <a:graphic>
          <a:graphicData uri="http://schemas.openxmlformats.org/drawingml/2006/table">
            <a:tbl>
              <a:tblPr/>
              <a:tblGrid>
                <a:gridCol w="3228975">
                  <a:extLst>
                    <a:ext uri="{9D8B030D-6E8A-4147-A177-3AD203B41FA5}">
                      <a16:colId xmlns:a16="http://schemas.microsoft.com/office/drawing/2014/main" val="20000"/>
                    </a:ext>
                  </a:extLst>
                </a:gridCol>
                <a:gridCol w="1565275">
                  <a:extLst>
                    <a:ext uri="{9D8B030D-6E8A-4147-A177-3AD203B41FA5}">
                      <a16:colId xmlns:a16="http://schemas.microsoft.com/office/drawing/2014/main" val="20001"/>
                    </a:ext>
                  </a:extLst>
                </a:gridCol>
                <a:gridCol w="1565275">
                  <a:extLst>
                    <a:ext uri="{9D8B030D-6E8A-4147-A177-3AD203B41FA5}">
                      <a16:colId xmlns:a16="http://schemas.microsoft.com/office/drawing/2014/main" val="20002"/>
                    </a:ext>
                  </a:extLst>
                </a:gridCol>
                <a:gridCol w="1565275">
                  <a:extLst>
                    <a:ext uri="{9D8B030D-6E8A-4147-A177-3AD203B41FA5}">
                      <a16:colId xmlns:a16="http://schemas.microsoft.com/office/drawing/2014/main" val="20003"/>
                    </a:ext>
                  </a:extLst>
                </a:gridCol>
              </a:tblGrid>
              <a:tr h="350731">
                <a:tc>
                  <a:txBody>
                    <a:bodyPr/>
                    <a:lstStyle/>
                    <a:p>
                      <a:pPr marL="0" marR="0" lvl="0" indent="0" algn="just" defTabSz="914400" rtl="0" eaLnBrk="1" fontAlgn="base" latinLnBrk="0" hangingPunct="1">
                        <a:lnSpc>
                          <a:spcPct val="100000"/>
                        </a:lnSpc>
                        <a:spcBef>
                          <a:spcPct val="20000"/>
                        </a:spcBef>
                        <a:spcAft>
                          <a:spcPct val="0"/>
                        </a:spcAft>
                        <a:buClrTx/>
                        <a:buSzTx/>
                        <a:buFontTx/>
                        <a:buNone/>
                      </a:pPr>
                      <a:endParaRPr kumimoji="0" lang="zh-CN" altLang="zh-CN" sz="17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48" marB="45748"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AlN</a:t>
                      </a:r>
                      <a:endParaRPr kumimoji="0" lang="en-US" altLang="zh-CN" sz="17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48" marB="45748"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GaN</a:t>
                      </a:r>
                    </a:p>
                  </a:txBody>
                  <a:tcPr marT="45748" marB="45748"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InN</a:t>
                      </a:r>
                      <a:endParaRPr kumimoji="0" lang="en-US" altLang="zh-CN" sz="17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48" marB="45748"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1049">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17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rPr>
                        <a:t>P</a:t>
                      </a:r>
                      <a:r>
                        <a:rPr kumimoji="0" lang="en-US" altLang="zh-CN" sz="1700" b="1" i="0" u="none" strike="noStrike" cap="none" normalizeH="0" baseline="-25000">
                          <a:ln>
                            <a:noFill/>
                          </a:ln>
                          <a:solidFill>
                            <a:schemeClr val="hlink"/>
                          </a:solidFill>
                          <a:effectLst/>
                          <a:latin typeface="Times New Roman" panose="02020603050405020304" pitchFamily="18" charset="0"/>
                          <a:ea typeface="宋体" panose="02010600030101010101" pitchFamily="2" charset="-122"/>
                        </a:rPr>
                        <a:t>sp</a:t>
                      </a:r>
                      <a:r>
                        <a:rPr kumimoji="0"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(C/m</a:t>
                      </a:r>
                      <a:r>
                        <a:rPr kumimoji="0" lang="en-US" altLang="zh-CN" sz="17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0"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45748" marB="45748"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-0.081</a:t>
                      </a:r>
                    </a:p>
                  </a:txBody>
                  <a:tcPr marT="45748" marB="45748"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-0.029</a:t>
                      </a:r>
                    </a:p>
                  </a:txBody>
                  <a:tcPr marT="45748" marB="45748"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-0.032</a:t>
                      </a:r>
                    </a:p>
                  </a:txBody>
                  <a:tcPr marT="45748" marB="45748" anchor="ctr"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0731">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7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电荷密度     </a:t>
                      </a:r>
                      <a:r>
                        <a:rPr kumimoji="0" lang="en-US" altLang="zh-CN" sz="17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(e/cm</a:t>
                      </a:r>
                      <a:r>
                        <a:rPr kumimoji="0" lang="en-US" altLang="zh-CN" sz="17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2</a:t>
                      </a:r>
                      <a:r>
                        <a:rPr kumimoji="0" lang="en-US" altLang="zh-CN" sz="17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txBody>
                  <a:tcPr marT="45748" marB="45748" anchor="ctr" horzOverflow="overflow">
                    <a:lnL cap="flat">
                      <a:noFill/>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5.1×10</a:t>
                      </a:r>
                      <a:r>
                        <a:rPr kumimoji="0" lang="en-US" altLang="zh-CN" sz="17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13</a:t>
                      </a:r>
                    </a:p>
                  </a:txBody>
                  <a:tcPr marT="45748" marB="45748" anchor="ctr" horzOverflow="overflow">
                    <a:lnL cap="flat">
                      <a:noFill/>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1.8×10</a:t>
                      </a:r>
                      <a:r>
                        <a:rPr kumimoji="0" lang="en-US" altLang="zh-CN" sz="17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13</a:t>
                      </a:r>
                    </a:p>
                  </a:txBody>
                  <a:tcPr marT="45748" marB="45748" anchor="ctr" horzOverflow="overflow">
                    <a:lnL cap="flat">
                      <a:noFill/>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altLang="zh-CN" sz="17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2.0×10</a:t>
                      </a:r>
                      <a:r>
                        <a:rPr kumimoji="0" lang="en-US" altLang="zh-CN" sz="17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13</a:t>
                      </a:r>
                    </a:p>
                  </a:txBody>
                  <a:tcPr marT="45748" marB="45748" anchor="ctr" horzOverflow="overflow">
                    <a:lnL cap="flat">
                      <a:noFill/>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122" name="Object 2"/>
          <p:cNvGraphicFramePr/>
          <p:nvPr/>
        </p:nvGraphicFramePr>
        <p:xfrm>
          <a:off x="3857625" y="4357688"/>
          <a:ext cx="4508500" cy="423862"/>
        </p:xfrm>
        <a:graphic>
          <a:graphicData uri="http://schemas.openxmlformats.org/presentationml/2006/ole">
            <mc:AlternateContent xmlns:mc="http://schemas.openxmlformats.org/markup-compatibility/2006">
              <mc:Choice xmlns:v="urn:schemas-microsoft-com:vml" Requires="v">
                <p:oleObj r:id="rId3" imgW="3632200" imgH="330200" progId="Equation.3">
                  <p:embed/>
                </p:oleObj>
              </mc:Choice>
              <mc:Fallback>
                <p:oleObj r:id="rId3" imgW="3632200" imgH="330200" progId="Equation.3">
                  <p:embed/>
                  <p:pic>
                    <p:nvPicPr>
                      <p:cNvPr id="0" name="Object 2"/>
                      <p:cNvPicPr>
                        <a:picLocks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857625" y="4357688"/>
                        <a:ext cx="4508500" cy="423862"/>
                      </a:xfrm>
                      <a:prstGeom prst="rect">
                        <a:avLst/>
                      </a:prstGeom>
                      <a:solidFill>
                        <a:srgbClr val="5B9BD5"/>
                      </a:solidFill>
                      <a:ln w="9525">
                        <a:solidFill>
                          <a:srgbClr val="FFFF00"/>
                        </a:solidFill>
                        <a:miter lim="800000"/>
                        <a:headEnd/>
                        <a:tailEnd/>
                      </a:ln>
                    </p:spPr>
                  </p:pic>
                </p:oleObj>
              </mc:Fallback>
            </mc:AlternateContent>
          </a:graphicData>
        </a:graphic>
      </p:graphicFrame>
      <p:sp>
        <p:nvSpPr>
          <p:cNvPr id="6" name="Text Box 30"/>
          <p:cNvSpPr txBox="1">
            <a:spLocks noChangeArrowheads="1"/>
          </p:cNvSpPr>
          <p:nvPr/>
        </p:nvSpPr>
        <p:spPr bwMode="auto">
          <a:xfrm>
            <a:off x="428625" y="4429125"/>
            <a:ext cx="3313113" cy="336550"/>
          </a:xfrm>
          <a:prstGeom prst="rect">
            <a:avLst/>
          </a:prstGeom>
          <a:noFill/>
          <a:ln w="9525" algn="ctr">
            <a:noFill/>
            <a:miter lim="800000"/>
          </a:ln>
          <a:effectLst/>
        </p:spPr>
        <p:txBody>
          <a:bodyPr>
            <a:spAutoFit/>
          </a:bodyPr>
          <a:lstStyle/>
          <a:p>
            <a:pPr marR="0" algn="just" defTabSz="914400">
              <a:spcBef>
                <a:spcPct val="50000"/>
              </a:spcBef>
              <a:buClrTx/>
              <a:buSzTx/>
              <a:buFontTx/>
              <a:defRPr/>
            </a:pPr>
            <a:r>
              <a:rPr kumimoji="1" lang="en-US" altLang="zh-CN" sz="1600" b="1" kern="1200" cap="none" spc="0" normalizeH="0" baseline="0" noProof="0" dirty="0">
                <a:effectLst>
                  <a:outerShdw blurRad="38100" dist="38100" dir="2700000" algn="tl">
                    <a:srgbClr val="C0C0C0"/>
                  </a:outerShdw>
                </a:effectLst>
                <a:latin typeface="Verdana" panose="020B0604030504040204" pitchFamily="34" charset="0"/>
                <a:ea typeface="宋体" panose="02010600030101010101" pitchFamily="2" charset="-122"/>
                <a:cs typeface="+mn-cs"/>
              </a:rPr>
              <a:t>Al</a:t>
            </a:r>
            <a:r>
              <a:rPr kumimoji="1" lang="en-US" altLang="zh-CN" sz="1600" b="1" kern="1200" cap="none" spc="0" normalizeH="0" baseline="-25000" noProof="0" dirty="0">
                <a:effectLst>
                  <a:outerShdw blurRad="38100" dist="38100" dir="2700000" algn="tl">
                    <a:srgbClr val="C0C0C0"/>
                  </a:outerShdw>
                </a:effectLst>
                <a:latin typeface="Verdana" panose="020B0604030504040204" pitchFamily="34" charset="0"/>
                <a:ea typeface="宋体" panose="02010600030101010101" pitchFamily="2" charset="-122"/>
                <a:cs typeface="+mn-cs"/>
              </a:rPr>
              <a:t>x</a:t>
            </a:r>
            <a:r>
              <a:rPr kumimoji="1" lang="en-US" altLang="zh-CN" sz="1600" b="1" kern="1200" cap="none" spc="0" normalizeH="0" baseline="0" noProof="0" dirty="0">
                <a:effectLst>
                  <a:outerShdw blurRad="38100" dist="38100" dir="2700000" algn="tl">
                    <a:srgbClr val="C0C0C0"/>
                  </a:outerShdw>
                </a:effectLst>
                <a:latin typeface="Verdana" panose="020B0604030504040204" pitchFamily="34" charset="0"/>
                <a:ea typeface="宋体" panose="02010600030101010101" pitchFamily="2" charset="-122"/>
                <a:cs typeface="+mn-cs"/>
              </a:rPr>
              <a:t>In</a:t>
            </a:r>
            <a:r>
              <a:rPr kumimoji="1" lang="en-US" altLang="zh-CN" sz="1600" b="1" kern="1200" cap="none" spc="0" normalizeH="0" baseline="-25000" noProof="0" dirty="0">
                <a:effectLst>
                  <a:outerShdw blurRad="38100" dist="38100" dir="2700000" algn="tl">
                    <a:srgbClr val="C0C0C0"/>
                  </a:outerShdw>
                </a:effectLst>
                <a:latin typeface="Verdana" panose="020B0604030504040204" pitchFamily="34" charset="0"/>
                <a:ea typeface="宋体" panose="02010600030101010101" pitchFamily="2" charset="-122"/>
                <a:cs typeface="+mn-cs"/>
              </a:rPr>
              <a:t>y</a:t>
            </a:r>
            <a:r>
              <a:rPr kumimoji="1" lang="en-US" altLang="zh-CN" sz="1600" b="1" kern="1200" cap="none" spc="0" normalizeH="0" baseline="0" noProof="0" dirty="0">
                <a:effectLst>
                  <a:outerShdw blurRad="38100" dist="38100" dir="2700000" algn="tl">
                    <a:srgbClr val="C0C0C0"/>
                  </a:outerShdw>
                </a:effectLst>
                <a:latin typeface="Verdana" panose="020B0604030504040204" pitchFamily="34" charset="0"/>
                <a:ea typeface="宋体" panose="02010600030101010101" pitchFamily="2" charset="-122"/>
                <a:cs typeface="+mn-cs"/>
              </a:rPr>
              <a:t>Ga</a:t>
            </a:r>
            <a:r>
              <a:rPr kumimoji="1" lang="en-US" altLang="zh-CN" sz="1600" b="1" kern="1200" cap="none" spc="0" normalizeH="0" baseline="-25000" noProof="0" dirty="0">
                <a:effectLst>
                  <a:outerShdw blurRad="38100" dist="38100" dir="2700000" algn="tl">
                    <a:srgbClr val="C0C0C0"/>
                  </a:outerShdw>
                </a:effectLst>
                <a:latin typeface="Verdana" panose="020B0604030504040204" pitchFamily="34" charset="0"/>
                <a:ea typeface="宋体" panose="02010600030101010101" pitchFamily="2" charset="-122"/>
                <a:cs typeface="+mn-cs"/>
              </a:rPr>
              <a:t>1-x-y</a:t>
            </a:r>
            <a:r>
              <a:rPr kumimoji="1" lang="en-US" altLang="zh-CN" sz="1600" b="1" kern="1200" cap="none" spc="0" normalizeH="0" baseline="0" noProof="0" dirty="0">
                <a:effectLst>
                  <a:outerShdw blurRad="38100" dist="38100" dir="2700000" algn="tl">
                    <a:srgbClr val="C0C0C0"/>
                  </a:outerShdw>
                </a:effectLst>
                <a:latin typeface="Verdana" panose="020B0604030504040204" pitchFamily="34" charset="0"/>
                <a:ea typeface="宋体" panose="02010600030101010101" pitchFamily="2" charset="-122"/>
                <a:cs typeface="+mn-cs"/>
              </a:rPr>
              <a:t>N </a:t>
            </a:r>
            <a:r>
              <a:rPr kumimoji="1" lang="zh-CN" altLang="en-US" sz="1600" b="1" kern="1200" cap="none" spc="0" normalizeH="0" baseline="0" noProof="0" dirty="0">
                <a:solidFill>
                  <a:schemeClr val="hlink"/>
                </a:solidFill>
                <a:effectLst>
                  <a:outerShdw blurRad="38100" dist="38100" dir="2700000" algn="tl">
                    <a:srgbClr val="C0C0C0"/>
                  </a:outerShdw>
                </a:effectLst>
                <a:latin typeface="Verdana" panose="020B0604030504040204" pitchFamily="34" charset="0"/>
                <a:ea typeface="宋体" panose="02010600030101010101" pitchFamily="2" charset="-122"/>
                <a:cs typeface="+mn-cs"/>
              </a:rPr>
              <a:t>自发极化系数</a:t>
            </a:r>
            <a:r>
              <a:rPr kumimoji="1" lang="zh-CN" altLang="en-US" sz="1600" b="1" kern="1200" cap="none" spc="0" normalizeH="0" baseline="0" noProof="0" dirty="0">
                <a:solidFill>
                  <a:srgbClr val="FFFF00"/>
                </a:solidFill>
                <a:effectLst>
                  <a:outerShdw blurRad="38100" dist="38100" dir="2700000" algn="tl">
                    <a:srgbClr val="C0C0C0"/>
                  </a:outerShdw>
                </a:effectLst>
                <a:latin typeface="Verdana" panose="020B0604030504040204" pitchFamily="34" charset="0"/>
                <a:ea typeface="宋体" panose="02010600030101010101" pitchFamily="2" charset="-122"/>
                <a:cs typeface="+mn-cs"/>
              </a:rPr>
              <a:t> </a:t>
            </a:r>
            <a:r>
              <a:rPr kumimoji="1" lang="zh-CN" altLang="en-US" sz="1600" b="1" kern="1200" cap="none" spc="0" normalizeH="0" baseline="0" noProof="0" dirty="0">
                <a:effectLst>
                  <a:outerShdw blurRad="38100" dist="38100" dir="2700000" algn="tl">
                    <a:srgbClr val="C0C0C0"/>
                  </a:outerShdw>
                </a:effectLst>
                <a:latin typeface="Verdana" panose="020B0604030504040204" pitchFamily="34" charset="0"/>
                <a:ea typeface="宋体" panose="02010600030101010101" pitchFamily="2" charset="-122"/>
                <a:cs typeface="+mn-cs"/>
              </a:rPr>
              <a:t>：</a:t>
            </a:r>
          </a:p>
        </p:txBody>
      </p:sp>
      <p:sp>
        <p:nvSpPr>
          <p:cNvPr id="5143" name="灯片编号占位符 6"/>
          <p:cNvSpPr txBox="1">
            <a:spLocks noGrp="1"/>
          </p:cNvSpPr>
          <p:nvPr>
            <p:ph type="sldNum" sz="quarter" idx="4294967295"/>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21</a:t>
            </a:fld>
            <a:endParaRPr lang="en-US" altLang="zh-CN" sz="1200" dirty="0"/>
          </a:p>
        </p:txBody>
      </p:sp>
    </p:spTree>
  </p:cSld>
  <p:clrMapOvr>
    <a:masterClrMapping/>
  </p:clrMapOvr>
  <p:transition>
    <p:pull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2"/>
          <p:cNvSpPr>
            <a:spLocks noChangeArrowheads="1"/>
          </p:cNvSpPr>
          <p:nvPr/>
        </p:nvSpPr>
        <p:spPr bwMode="auto">
          <a:xfrm>
            <a:off x="574675" y="304800"/>
            <a:ext cx="8653463" cy="1216025"/>
          </a:xfrm>
          <a:prstGeom prst="rect">
            <a:avLst/>
          </a:prstGeom>
          <a:noFill/>
          <a:ln w="9525">
            <a:noFill/>
            <a:miter lim="800000"/>
          </a:ln>
        </p:spPr>
        <p:txBody>
          <a:bodyPr anchor="b"/>
          <a:lstStyle/>
          <a:p>
            <a:pPr algn="ctr"/>
            <a:endParaRPr lang="zh-CN" altLang="zh-CN" sz="4100" b="1">
              <a:solidFill>
                <a:schemeClr val="tx2"/>
              </a:solidFill>
              <a:latin typeface="Verdana" panose="020B0604030504040204" pitchFamily="34" charset="0"/>
            </a:endParaRPr>
          </a:p>
        </p:txBody>
      </p:sp>
      <p:sp>
        <p:nvSpPr>
          <p:cNvPr id="5" name="Text Box 3"/>
          <p:cNvSpPr txBox="1">
            <a:spLocks noChangeArrowheads="1"/>
          </p:cNvSpPr>
          <p:nvPr/>
        </p:nvSpPr>
        <p:spPr bwMode="auto">
          <a:xfrm>
            <a:off x="395288" y="1700213"/>
            <a:ext cx="4284662" cy="1006475"/>
          </a:xfrm>
          <a:prstGeom prst="rect">
            <a:avLst/>
          </a:prstGeom>
          <a:noFill/>
          <a:ln w="9525" algn="ctr">
            <a:noFill/>
            <a:miter lim="800000"/>
          </a:ln>
          <a:effectLst/>
        </p:spPr>
        <p:txBody>
          <a:bodyPr>
            <a:spAutoFit/>
          </a:bodyPr>
          <a:lstStyle/>
          <a:p>
            <a:pPr algn="just">
              <a:defRPr/>
            </a:pPr>
            <a:r>
              <a:rPr lang="en-US" altLang="zh-CN" sz="2000" i="0" dirty="0">
                <a:effectLst>
                  <a:outerShdw blurRad="38100" dist="38100" dir="2700000" algn="tl">
                    <a:srgbClr val="C0C0C0"/>
                  </a:outerShdw>
                </a:effectLst>
                <a:latin typeface="Verdana" panose="020B0604030504040204" pitchFamily="34" charset="0"/>
                <a:ea typeface="宋体" panose="02010600030101010101" pitchFamily="2" charset="-122"/>
              </a:rPr>
              <a:t>      </a:t>
            </a:r>
            <a:r>
              <a:rPr lang="zh-CN" altLang="en-US" sz="2000" i="0" dirty="0">
                <a:effectLst>
                  <a:outerShdw blurRad="38100" dist="38100" dir="2700000" algn="tl">
                    <a:srgbClr val="C0C0C0"/>
                  </a:outerShdw>
                </a:effectLst>
                <a:latin typeface="Verdana" panose="020B0604030504040204" pitchFamily="34" charset="0"/>
                <a:ea typeface="宋体" panose="02010600030101010101" pitchFamily="2" charset="-122"/>
              </a:rPr>
              <a:t>蓝宝石与</a:t>
            </a:r>
            <a:r>
              <a:rPr lang="en-US" altLang="zh-CN" sz="2000" i="0" dirty="0">
                <a:effectLst>
                  <a:outerShdw blurRad="38100" dist="38100" dir="2700000" algn="tl">
                    <a:srgbClr val="C0C0C0"/>
                  </a:outerShdw>
                </a:effectLst>
                <a:latin typeface="Verdana" panose="020B0604030504040204" pitchFamily="34" charset="0"/>
                <a:ea typeface="宋体" panose="02010600030101010101" pitchFamily="2" charset="-122"/>
              </a:rPr>
              <a:t>III</a:t>
            </a:r>
            <a:r>
              <a:rPr lang="zh-CN" altLang="en-US" sz="2000" i="0" dirty="0">
                <a:effectLst>
                  <a:outerShdw blurRad="38100" dist="38100" dir="2700000" algn="tl">
                    <a:srgbClr val="C0C0C0"/>
                  </a:outerShdw>
                </a:effectLst>
                <a:latin typeface="Verdana" panose="020B0604030504040204" pitchFamily="34" charset="0"/>
                <a:ea typeface="宋体" panose="02010600030101010101" pitchFamily="2" charset="-122"/>
              </a:rPr>
              <a:t>族氮化物之间的晶格失配，热失配在异质结构的生长过程中产生了应力。</a:t>
            </a:r>
            <a:r>
              <a:rPr lang="zh-CN" altLang="en-US" sz="2000" b="1" i="0" dirty="0">
                <a:effectLst>
                  <a:outerShdw blurRad="38100" dist="38100" dir="2700000" algn="tl">
                    <a:srgbClr val="C0C0C0"/>
                  </a:outerShdw>
                </a:effectLst>
                <a:latin typeface="Verdana" panose="020B0604030504040204" pitchFamily="34" charset="0"/>
                <a:ea typeface="宋体" panose="02010600030101010101" pitchFamily="2" charset="-122"/>
              </a:rPr>
              <a:t> </a:t>
            </a:r>
          </a:p>
        </p:txBody>
      </p:sp>
      <p:sp>
        <p:nvSpPr>
          <p:cNvPr id="10249" name="Rectangle 4"/>
          <p:cNvSpPr>
            <a:spLocks noChangeArrowheads="1"/>
          </p:cNvSpPr>
          <p:nvPr/>
        </p:nvSpPr>
        <p:spPr bwMode="auto">
          <a:xfrm>
            <a:off x="0" y="0"/>
            <a:ext cx="9890125" cy="1588"/>
          </a:xfrm>
          <a:prstGeom prst="rect">
            <a:avLst/>
          </a:prstGeom>
          <a:noFill/>
          <a:ln w="9525">
            <a:noFill/>
            <a:miter lim="800000"/>
          </a:ln>
        </p:spPr>
        <p:txBody>
          <a:bodyPr wrap="none" anchor="ctr">
            <a:spAutoFit/>
          </a:bodyPr>
          <a:lstStyle/>
          <a:p>
            <a:pPr algn="ctr"/>
            <a:endParaRPr lang="zh-CN" altLang="en-US"/>
          </a:p>
        </p:txBody>
      </p:sp>
      <p:graphicFrame>
        <p:nvGraphicFramePr>
          <p:cNvPr id="10242" name="Object 2"/>
          <p:cNvGraphicFramePr>
            <a:graphicFrameLocks noChangeAspect="1"/>
          </p:cNvGraphicFramePr>
          <p:nvPr/>
        </p:nvGraphicFramePr>
        <p:xfrm>
          <a:off x="1476375" y="3284538"/>
          <a:ext cx="2335213" cy="533400"/>
        </p:xfrm>
        <a:graphic>
          <a:graphicData uri="http://schemas.openxmlformats.org/presentationml/2006/ole">
            <mc:AlternateContent xmlns:mc="http://schemas.openxmlformats.org/markup-compatibility/2006">
              <mc:Choice xmlns:v="urn:schemas-microsoft-com:vml" Requires="v">
                <p:oleObj r:id="rId2" imgW="1151890" imgH="429895" progId="Equation.3">
                  <p:embed/>
                </p:oleObj>
              </mc:Choice>
              <mc:Fallback>
                <p:oleObj r:id="rId2" imgW="1151890" imgH="429895"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84538"/>
                        <a:ext cx="23352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3" name="Object 3"/>
          <p:cNvGraphicFramePr>
            <a:graphicFrameLocks noChangeAspect="1"/>
          </p:cNvGraphicFramePr>
          <p:nvPr/>
        </p:nvGraphicFramePr>
        <p:xfrm>
          <a:off x="5003800" y="1773238"/>
          <a:ext cx="3948113" cy="476250"/>
        </p:xfrm>
        <a:graphic>
          <a:graphicData uri="http://schemas.openxmlformats.org/presentationml/2006/ole">
            <mc:AlternateContent xmlns:mc="http://schemas.openxmlformats.org/markup-compatibility/2006">
              <mc:Choice xmlns:v="urn:schemas-microsoft-com:vml" Requires="v">
                <p:oleObj r:id="rId4" imgW="3128645" imgH="380365" progId="Equation.3">
                  <p:embed/>
                </p:oleObj>
              </mc:Choice>
              <mc:Fallback>
                <p:oleObj r:id="rId4" imgW="3128645" imgH="380365"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1773238"/>
                        <a:ext cx="39481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50" name="Rectangle 7"/>
          <p:cNvSpPr>
            <a:spLocks noChangeArrowheads="1"/>
          </p:cNvSpPr>
          <p:nvPr/>
        </p:nvSpPr>
        <p:spPr bwMode="auto">
          <a:xfrm>
            <a:off x="0" y="0"/>
            <a:ext cx="9890125" cy="1588"/>
          </a:xfrm>
          <a:prstGeom prst="rect">
            <a:avLst/>
          </a:prstGeom>
          <a:noFill/>
          <a:ln w="9525">
            <a:noFill/>
            <a:miter lim="800000"/>
          </a:ln>
        </p:spPr>
        <p:txBody>
          <a:bodyPr wrap="none" anchor="ctr">
            <a:spAutoFit/>
          </a:bodyPr>
          <a:lstStyle/>
          <a:p>
            <a:pPr algn="ctr"/>
            <a:endParaRPr lang="zh-CN" altLang="en-US"/>
          </a:p>
        </p:txBody>
      </p:sp>
      <p:graphicFrame>
        <p:nvGraphicFramePr>
          <p:cNvPr id="10244" name="Object 4"/>
          <p:cNvGraphicFramePr>
            <a:graphicFrameLocks noChangeAspect="1"/>
          </p:cNvGraphicFramePr>
          <p:nvPr/>
        </p:nvGraphicFramePr>
        <p:xfrm>
          <a:off x="5214938" y="2676525"/>
          <a:ext cx="2717800" cy="966788"/>
        </p:xfrm>
        <a:graphic>
          <a:graphicData uri="http://schemas.openxmlformats.org/presentationml/2006/ole">
            <mc:AlternateContent xmlns:mc="http://schemas.openxmlformats.org/markup-compatibility/2006">
              <mc:Choice xmlns:v="urn:schemas-microsoft-com:vml" Requires="v">
                <p:oleObj r:id="rId6" imgW="2139950" imgH="756285" progId="Equation.3">
                  <p:embed/>
                </p:oleObj>
              </mc:Choice>
              <mc:Fallback>
                <p:oleObj r:id="rId6" imgW="2139950" imgH="756285"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938" y="2676525"/>
                        <a:ext cx="27178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5" name="Object 5"/>
          <p:cNvGraphicFramePr>
            <a:graphicFrameLocks noChangeAspect="1"/>
          </p:cNvGraphicFramePr>
          <p:nvPr/>
        </p:nvGraphicFramePr>
        <p:xfrm>
          <a:off x="5181600" y="4068763"/>
          <a:ext cx="2328863" cy="457200"/>
        </p:xfrm>
        <a:graphic>
          <a:graphicData uri="http://schemas.openxmlformats.org/presentationml/2006/ole">
            <mc:AlternateContent xmlns:mc="http://schemas.openxmlformats.org/markup-compatibility/2006">
              <mc:Choice xmlns:v="urn:schemas-microsoft-com:vml" Requires="v">
                <p:oleObj r:id="rId8" imgW="1828800" imgH="360680" progId="Equation.3">
                  <p:embed/>
                </p:oleObj>
              </mc:Choice>
              <mc:Fallback>
                <p:oleObj r:id="rId8" imgW="1828800" imgH="36068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4068763"/>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6" name="Object 6"/>
          <p:cNvGraphicFramePr>
            <a:graphicFrameLocks noChangeAspect="1"/>
          </p:cNvGraphicFramePr>
          <p:nvPr/>
        </p:nvGraphicFramePr>
        <p:xfrm>
          <a:off x="4002088" y="5157788"/>
          <a:ext cx="4705350" cy="1223962"/>
        </p:xfrm>
        <a:graphic>
          <a:graphicData uri="http://schemas.openxmlformats.org/presentationml/2006/ole">
            <mc:AlternateContent xmlns:mc="http://schemas.openxmlformats.org/markup-compatibility/2006">
              <mc:Choice xmlns:v="urn:schemas-microsoft-com:vml" Requires="v">
                <p:oleObj r:id="rId10" imgW="2945765" imgH="805815" progId="Equation.3">
                  <p:embed/>
                </p:oleObj>
              </mc:Choice>
              <mc:Fallback>
                <p:oleObj r:id="rId10" imgW="2945765" imgH="805815"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2088" y="5157788"/>
                        <a:ext cx="4705350" cy="1223962"/>
                      </a:xfrm>
                      <a:prstGeom prst="rect">
                        <a:avLst/>
                      </a:prstGeom>
                      <a:solidFill>
                        <a:schemeClr val="bg1"/>
                      </a:solidFill>
                      <a:ln w="9525">
                        <a:solidFill>
                          <a:schemeClr val="bg1"/>
                        </a:solidFill>
                        <a:miter lim="800000"/>
                        <a:headEnd/>
                        <a:tailEnd/>
                      </a:ln>
                    </p:spPr>
                  </p:pic>
                </p:oleObj>
              </mc:Fallback>
            </mc:AlternateContent>
          </a:graphicData>
        </a:graphic>
      </p:graphicFrame>
      <p:sp>
        <p:nvSpPr>
          <p:cNvPr id="13" name="Text Box 11"/>
          <p:cNvSpPr txBox="1">
            <a:spLocks noChangeArrowheads="1"/>
          </p:cNvSpPr>
          <p:nvPr/>
        </p:nvSpPr>
        <p:spPr bwMode="auto">
          <a:xfrm>
            <a:off x="539750" y="4437063"/>
            <a:ext cx="4103688" cy="701675"/>
          </a:xfrm>
          <a:prstGeom prst="rect">
            <a:avLst/>
          </a:prstGeom>
          <a:noFill/>
          <a:ln w="9525" algn="ctr">
            <a:noFill/>
            <a:miter lim="800000"/>
          </a:ln>
          <a:effectLst/>
        </p:spPr>
        <p:txBody>
          <a:bodyPr>
            <a:spAutoFit/>
          </a:bodyPr>
          <a:lstStyle/>
          <a:p>
            <a:pPr algn="just">
              <a:spcBef>
                <a:spcPct val="50000"/>
              </a:spcBef>
              <a:defRPr/>
            </a:pPr>
            <a:r>
              <a:rPr lang="zh-CN" altLang="en-US" sz="2000" b="1" i="0">
                <a:effectLst>
                  <a:outerShdw blurRad="38100" dist="38100" dir="2700000" algn="tl">
                    <a:srgbClr val="C0C0C0"/>
                  </a:outerShdw>
                </a:effectLst>
                <a:latin typeface="Verdana" panose="020B0604030504040204" pitchFamily="34" charset="0"/>
                <a:ea typeface="宋体" panose="02010600030101010101" pitchFamily="2" charset="-122"/>
              </a:rPr>
              <a:t>此处的</a:t>
            </a:r>
            <a:r>
              <a:rPr lang="en-US" altLang="zh-CN" sz="2000" b="1" i="0">
                <a:solidFill>
                  <a:schemeClr val="hlink"/>
                </a:solidFill>
                <a:effectLst>
                  <a:outerShdw blurRad="38100" dist="38100" dir="2700000" algn="tl">
                    <a:srgbClr val="C0C0C0"/>
                  </a:outerShdw>
                </a:effectLst>
                <a:latin typeface="Verdana" panose="020B0604030504040204" pitchFamily="34" charset="0"/>
                <a:ea typeface="宋体" panose="02010600030101010101" pitchFamily="2" charset="-122"/>
              </a:rPr>
              <a:t>e</a:t>
            </a:r>
            <a:r>
              <a:rPr lang="zh-CN" altLang="en-US" sz="2000" b="1" i="0">
                <a:effectLst>
                  <a:outerShdw blurRad="38100" dist="38100" dir="2700000" algn="tl">
                    <a:srgbClr val="C0C0C0"/>
                  </a:outerShdw>
                </a:effectLst>
                <a:latin typeface="Verdana" panose="020B0604030504040204" pitchFamily="34" charset="0"/>
                <a:ea typeface="宋体" panose="02010600030101010101" pitchFamily="2" charset="-122"/>
              </a:rPr>
              <a:t>是压电极化张量</a:t>
            </a:r>
            <a:r>
              <a:rPr lang="zh-CN" altLang="en-US" sz="2000" b="1" i="0">
                <a:solidFill>
                  <a:schemeClr val="hlink"/>
                </a:solidFill>
                <a:effectLst>
                  <a:outerShdw blurRad="38100" dist="38100" dir="2700000" algn="tl">
                    <a:srgbClr val="C0C0C0"/>
                  </a:outerShdw>
                </a:effectLst>
                <a:latin typeface="Verdana" panose="020B0604030504040204" pitchFamily="34" charset="0"/>
                <a:ea typeface="宋体" panose="02010600030101010101" pitchFamily="2" charset="-122"/>
              </a:rPr>
              <a:t>，</a:t>
            </a:r>
            <a:br>
              <a:rPr lang="zh-CN" altLang="en-US" sz="2000" b="1" i="0">
                <a:solidFill>
                  <a:schemeClr val="hlink"/>
                </a:solidFill>
                <a:effectLst>
                  <a:outerShdw blurRad="38100" dist="38100" dir="2700000" algn="tl">
                    <a:srgbClr val="C0C0C0"/>
                  </a:outerShdw>
                </a:effectLst>
                <a:latin typeface="Verdana" panose="020B0604030504040204" pitchFamily="34" charset="0"/>
                <a:ea typeface="宋体" panose="02010600030101010101" pitchFamily="2" charset="-122"/>
              </a:rPr>
            </a:br>
            <a:r>
              <a:rPr lang="el-GR" altLang="zh-CN" sz="2000" b="1" i="0">
                <a:solidFill>
                  <a:schemeClr val="folHlink"/>
                </a:solidFill>
                <a:effectLst>
                  <a:outerShdw blurRad="38100" dist="38100" dir="2700000" algn="tl">
                    <a:srgbClr val="C0C0C0"/>
                  </a:outerShdw>
                </a:effectLst>
                <a:latin typeface="Verdana" panose="020B0604030504040204" pitchFamily="34" charset="0"/>
                <a:ea typeface="宋体" panose="02010600030101010101" pitchFamily="2" charset="-122"/>
                <a:cs typeface="Times New Roman" panose="02020603050405020304" pitchFamily="18" charset="0"/>
              </a:rPr>
              <a:t>ε</a:t>
            </a:r>
            <a:r>
              <a:rPr lang="zh-CN" altLang="en-US" sz="2000" b="1" i="0">
                <a:effectLst>
                  <a:outerShdw blurRad="38100" dist="38100" dir="2700000" algn="tl">
                    <a:srgbClr val="C0C0C0"/>
                  </a:outerShdw>
                </a:effectLst>
                <a:latin typeface="Verdana" panose="020B0604030504040204" pitchFamily="34" charset="0"/>
                <a:ea typeface="宋体" panose="02010600030101010101" pitchFamily="2" charset="-122"/>
                <a:cs typeface="Times New Roman" panose="02020603050405020304" pitchFamily="18" charset="0"/>
              </a:rPr>
              <a:t>是应变张量。</a:t>
            </a:r>
            <a:endParaRPr lang="zh-CN" altLang="en-US" sz="2000" b="1" i="0">
              <a:effectLst>
                <a:outerShdw blurRad="38100" dist="38100" dir="2700000" algn="tl">
                  <a:srgbClr val="C0C0C0"/>
                </a:outerShdw>
              </a:effectLst>
              <a:latin typeface="Verdana" panose="020B0604030504040204" pitchFamily="34" charset="0"/>
              <a:ea typeface="宋体" panose="02010600030101010101" pitchFamily="2" charset="-122"/>
            </a:endParaRPr>
          </a:p>
        </p:txBody>
      </p:sp>
      <p:sp>
        <p:nvSpPr>
          <p:cNvPr id="14" name="Text Box 12"/>
          <p:cNvSpPr txBox="1">
            <a:spLocks noChangeArrowheads="1"/>
          </p:cNvSpPr>
          <p:nvPr/>
        </p:nvSpPr>
        <p:spPr bwMode="auto">
          <a:xfrm>
            <a:off x="5076825" y="2205038"/>
            <a:ext cx="3708400" cy="366712"/>
          </a:xfrm>
          <a:prstGeom prst="rect">
            <a:avLst/>
          </a:prstGeom>
          <a:noFill/>
          <a:ln w="9525" algn="ctr">
            <a:noFill/>
            <a:miter lim="800000"/>
          </a:ln>
          <a:effectLst/>
        </p:spPr>
        <p:txBody>
          <a:bodyPr>
            <a:spAutoFit/>
          </a:bodyPr>
          <a:lstStyle/>
          <a:p>
            <a:pPr algn="just">
              <a:spcBef>
                <a:spcPct val="50000"/>
              </a:spcBef>
              <a:defRPr/>
            </a:pPr>
            <a:r>
              <a:rPr lang="zh-CN" altLang="en-US" b="1" i="0">
                <a:effectLst>
                  <a:outerShdw blurRad="38100" dist="38100" dir="2700000" algn="tl">
                    <a:srgbClr val="C0C0C0"/>
                  </a:outerShdw>
                </a:effectLst>
                <a:latin typeface="Verdana" panose="020B0604030504040204" pitchFamily="34" charset="0"/>
                <a:ea typeface="宋体" panose="02010600030101010101" pitchFamily="2" charset="-122"/>
              </a:rPr>
              <a:t>此处，</a:t>
            </a:r>
          </a:p>
        </p:txBody>
      </p:sp>
      <p:sp>
        <p:nvSpPr>
          <p:cNvPr id="15" name="Text Box 13"/>
          <p:cNvSpPr txBox="1">
            <a:spLocks noChangeArrowheads="1"/>
          </p:cNvSpPr>
          <p:nvPr/>
        </p:nvSpPr>
        <p:spPr bwMode="auto">
          <a:xfrm>
            <a:off x="214313" y="500063"/>
            <a:ext cx="8929687" cy="523875"/>
          </a:xfrm>
          <a:prstGeom prst="rect">
            <a:avLst/>
          </a:prstGeom>
          <a:noFill/>
          <a:ln w="9525" algn="ctr">
            <a:noFill/>
            <a:miter lim="800000"/>
          </a:ln>
          <a:effectLst/>
        </p:spPr>
        <p:txBody>
          <a:bodyPr>
            <a:spAutoFit/>
          </a:bodyPr>
          <a:lstStyle/>
          <a:p>
            <a:pPr algn="just">
              <a:spcBef>
                <a:spcPct val="50000"/>
              </a:spcBef>
              <a:defRPr/>
            </a:pPr>
            <a:r>
              <a:rPr lang="zh-CN" altLang="en-US" sz="2800" b="1" i="0" dirty="0">
                <a:effectLst>
                  <a:outerShdw blurRad="38100" dist="38100" dir="2700000" algn="tl">
                    <a:srgbClr val="C0C0C0"/>
                  </a:outerShdw>
                </a:effectLst>
                <a:latin typeface="Verdana" panose="020B0604030504040204" pitchFamily="34" charset="0"/>
                <a:ea typeface="宋体" panose="02010600030101010101" pitchFamily="2" charset="-122"/>
              </a:rPr>
              <a:t>压电极化效应 （</a:t>
            </a:r>
            <a:r>
              <a:rPr lang="en-US" altLang="zh-CN" sz="2800" b="1" i="0" dirty="0" err="1">
                <a:effectLst>
                  <a:outerShdw blurRad="38100" dist="38100" dir="2700000" algn="tl">
                    <a:srgbClr val="C0C0C0"/>
                  </a:outerShdw>
                </a:effectLst>
                <a:latin typeface="Verdana" panose="020B0604030504040204" pitchFamily="34" charset="0"/>
                <a:ea typeface="宋体" panose="02010600030101010101" pitchFamily="2" charset="-122"/>
              </a:rPr>
              <a:t>piezo</a:t>
            </a:r>
            <a:r>
              <a:rPr lang="en-US" altLang="zh-CN" sz="2800" b="1" i="0" dirty="0">
                <a:effectLst>
                  <a:outerShdw blurRad="38100" dist="38100" dir="2700000" algn="tl">
                    <a:srgbClr val="C0C0C0"/>
                  </a:outerShdw>
                </a:effectLst>
                <a:latin typeface="Verdana" panose="020B0604030504040204" pitchFamily="34" charset="0"/>
                <a:ea typeface="宋体" panose="02010600030101010101" pitchFamily="2" charset="-122"/>
              </a:rPr>
              <a:t>-electronic polarization</a:t>
            </a:r>
            <a:r>
              <a:rPr lang="zh-CN" altLang="en-US" sz="2800" b="1" i="0" dirty="0">
                <a:effectLst>
                  <a:outerShdw blurRad="38100" dist="38100" dir="2700000" algn="tl">
                    <a:srgbClr val="C0C0C0"/>
                  </a:outerShdw>
                </a:effectLst>
                <a:latin typeface="Verdana" panose="020B0604030504040204" pitchFamily="34" charset="0"/>
                <a:ea typeface="宋体" panose="02010600030101010101" pitchFamily="2" charset="-122"/>
              </a:rPr>
              <a:t>）</a:t>
            </a:r>
            <a:endParaRPr lang="zh-CN" altLang="en-US" sz="2800" b="1" i="0" dirty="0">
              <a:solidFill>
                <a:srgbClr val="FFFF00"/>
              </a:solidFill>
              <a:effectLst>
                <a:outerShdw blurRad="38100" dist="38100" dir="2700000" algn="tl">
                  <a:srgbClr val="C0C0C0"/>
                </a:outerShdw>
              </a:effectLst>
              <a:latin typeface="Verdana" panose="020B0604030504040204" pitchFamily="34" charset="0"/>
              <a:ea typeface="宋体" panose="02010600030101010101" pitchFamily="2" charset="-122"/>
            </a:endParaRPr>
          </a:p>
        </p:txBody>
      </p:sp>
      <p:sp>
        <p:nvSpPr>
          <p:cNvPr id="10254" name="Text Box 14"/>
          <p:cNvSpPr txBox="1">
            <a:spLocks noChangeArrowheads="1"/>
          </p:cNvSpPr>
          <p:nvPr/>
        </p:nvSpPr>
        <p:spPr bwMode="auto">
          <a:xfrm>
            <a:off x="5003800" y="3644900"/>
            <a:ext cx="719138" cy="366713"/>
          </a:xfrm>
          <a:prstGeom prst="rect">
            <a:avLst/>
          </a:prstGeom>
          <a:noFill/>
          <a:ln w="9525">
            <a:noFill/>
            <a:miter lim="800000"/>
          </a:ln>
        </p:spPr>
        <p:txBody>
          <a:bodyPr wrap="none">
            <a:spAutoFit/>
          </a:bodyPr>
          <a:lstStyle/>
          <a:p>
            <a:pPr algn="ctr"/>
            <a:r>
              <a:rPr lang="zh-CN" altLang="en-US" b="1" i="0">
                <a:latin typeface="Verdana" panose="020B0604030504040204" pitchFamily="34" charset="0"/>
              </a:rPr>
              <a:t>并且 </a:t>
            </a:r>
          </a:p>
        </p:txBody>
      </p:sp>
      <p:sp>
        <p:nvSpPr>
          <p:cNvPr id="17" name="Text Box 15"/>
          <p:cNvSpPr txBox="1">
            <a:spLocks noChangeArrowheads="1"/>
          </p:cNvSpPr>
          <p:nvPr/>
        </p:nvSpPr>
        <p:spPr bwMode="auto">
          <a:xfrm>
            <a:off x="5003800" y="4652963"/>
            <a:ext cx="3603625" cy="339725"/>
          </a:xfrm>
          <a:prstGeom prst="rect">
            <a:avLst/>
          </a:prstGeom>
          <a:noFill/>
          <a:ln w="9525">
            <a:noFill/>
            <a:miter lim="800000"/>
          </a:ln>
          <a:effectLst/>
        </p:spPr>
        <p:txBody>
          <a:bodyPr>
            <a:spAutoFit/>
          </a:bodyPr>
          <a:lstStyle/>
          <a:p>
            <a:pPr algn="ctr">
              <a:lnSpc>
                <a:spcPct val="90000"/>
              </a:lnSpc>
              <a:spcBef>
                <a:spcPct val="40000"/>
              </a:spcBef>
              <a:defRPr/>
            </a:pPr>
            <a:r>
              <a:rPr lang="zh-CN" altLang="en-US" b="1" i="0">
                <a:effectLst>
                  <a:outerShdw blurRad="38100" dist="38100" dir="2700000" algn="tl">
                    <a:srgbClr val="C0C0C0"/>
                  </a:outerShdw>
                </a:effectLst>
                <a:latin typeface="Verdana" panose="020B0604030504040204" pitchFamily="34" charset="0"/>
                <a:ea typeface="宋体" panose="02010600030101010101" pitchFamily="2" charset="-122"/>
              </a:rPr>
              <a:t>压电极化简化为</a:t>
            </a:r>
            <a:r>
              <a:rPr lang="zh-CN" altLang="en-US" b="1" i="0">
                <a:latin typeface="Verdana" panose="020B0604030504040204" pitchFamily="34" charset="0"/>
                <a:ea typeface="宋体" panose="02010600030101010101" pitchFamily="2" charset="-122"/>
              </a:rPr>
              <a:t> </a:t>
            </a:r>
            <a:r>
              <a:rPr lang="zh-CN" altLang="en-US" i="0">
                <a:latin typeface="Verdana" panose="020B0604030504040204" pitchFamily="34" charset="0"/>
                <a:ea typeface="宋体" panose="02010600030101010101" pitchFamily="2" charset="-122"/>
              </a:rPr>
              <a:t> </a:t>
            </a:r>
          </a:p>
        </p:txBody>
      </p:sp>
      <p:sp>
        <p:nvSpPr>
          <p:cNvPr id="18" name="Rectangle 18"/>
          <p:cNvSpPr>
            <a:spLocks noChangeArrowheads="1"/>
          </p:cNvSpPr>
          <p:nvPr/>
        </p:nvSpPr>
        <p:spPr bwMode="auto">
          <a:xfrm>
            <a:off x="5076825" y="1341438"/>
            <a:ext cx="2387600" cy="366712"/>
          </a:xfrm>
          <a:prstGeom prst="rect">
            <a:avLst/>
          </a:prstGeom>
          <a:noFill/>
          <a:ln w="9525">
            <a:noFill/>
            <a:miter lim="800000"/>
          </a:ln>
          <a:effectLst/>
        </p:spPr>
        <p:txBody>
          <a:bodyPr wrap="none">
            <a:spAutoFit/>
          </a:bodyPr>
          <a:lstStyle/>
          <a:p>
            <a:pPr algn="ctr">
              <a:spcBef>
                <a:spcPct val="50000"/>
              </a:spcBef>
              <a:defRPr/>
            </a:pPr>
            <a:r>
              <a:rPr lang="en-US" altLang="zh-CN" b="1" i="0">
                <a:effectLst>
                  <a:outerShdw blurRad="38100" dist="38100" dir="2700000" algn="tl">
                    <a:srgbClr val="C0C0C0"/>
                  </a:outerShdw>
                </a:effectLst>
                <a:latin typeface="Verdana" panose="020B0604030504040204" pitchFamily="34" charset="0"/>
                <a:ea typeface="宋体" panose="02010600030101010101" pitchFamily="2" charset="-122"/>
              </a:rPr>
              <a:t>C(0001)</a:t>
            </a:r>
            <a:r>
              <a:rPr lang="zh-CN" altLang="en-US" b="1" i="0">
                <a:effectLst>
                  <a:outerShdw blurRad="38100" dist="38100" dir="2700000" algn="tl">
                    <a:srgbClr val="C0C0C0"/>
                  </a:outerShdw>
                </a:effectLst>
                <a:latin typeface="Verdana" panose="020B0604030504040204" pitchFamily="34" charset="0"/>
                <a:ea typeface="宋体" panose="02010600030101010101" pitchFamily="2" charset="-122"/>
              </a:rPr>
              <a:t>轴压电极化</a:t>
            </a:r>
          </a:p>
        </p:txBody>
      </p:sp>
      <p:sp>
        <p:nvSpPr>
          <p:cNvPr id="10257" name="灯片编号占位符 18"/>
          <p:cNvSpPr>
            <a:spLocks noGrp="1" noChangeArrowheads="1"/>
          </p:cNvSpPr>
          <p:nvPr>
            <p:ph type="sldNum" sz="quarter" idx="12"/>
          </p:nvPr>
        </p:nvSpPr>
        <p:spPr bwMode="auto">
          <a:noFill/>
          <a:ln>
            <a:miter lim="800000"/>
          </a:ln>
        </p:spPr>
        <p:txBody>
          <a:bodyPr/>
          <a:lstStyle/>
          <a:p>
            <a:fld id="{287AA72A-5A2F-4237-8035-906936D29EAB}" type="slidenum">
              <a:rPr lang="en-US" altLang="zh-CN" i="0">
                <a:ea typeface="宋体" panose="02010600030101010101" pitchFamily="2" charset="-122"/>
              </a:rPr>
              <a:t>22</a:t>
            </a:fld>
            <a:endParaRPr lang="en-US" altLang="zh-CN" i="0">
              <a:ea typeface="宋体" panose="02010600030101010101" pitchFamily="2" charset="-122"/>
            </a:endParaRPr>
          </a:p>
        </p:txBody>
      </p:sp>
    </p:spTree>
  </p:cSld>
  <p:clrMapOvr>
    <a:masterClrMapping/>
  </p:clrMapOvr>
  <p:transition>
    <p:pull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2"/>
          <p:cNvSpPr/>
          <p:nvPr/>
        </p:nvSpPr>
        <p:spPr>
          <a:xfrm>
            <a:off x="984250" y="923925"/>
            <a:ext cx="7397750" cy="14288"/>
          </a:xfrm>
          <a:prstGeom prst="line">
            <a:avLst/>
          </a:prstGeom>
          <a:ln w="38100" cap="flat" cmpd="sng">
            <a:solidFill>
              <a:srgbClr val="FF0000"/>
            </a:solidFill>
            <a:prstDash val="solid"/>
            <a:headEnd type="none" w="med" len="med"/>
            <a:tailEnd type="none" w="med" len="med"/>
          </a:ln>
        </p:spPr>
      </p:sp>
      <p:sp>
        <p:nvSpPr>
          <p:cNvPr id="24579" name="Text Box 3"/>
          <p:cNvSpPr txBox="1"/>
          <p:nvPr/>
        </p:nvSpPr>
        <p:spPr>
          <a:xfrm>
            <a:off x="974725" y="1141413"/>
            <a:ext cx="6691313" cy="2063750"/>
          </a:xfrm>
          <a:prstGeom prst="rect">
            <a:avLst/>
          </a:prstGeom>
          <a:noFill/>
          <a:ln w="9525">
            <a:noFill/>
          </a:ln>
        </p:spPr>
        <p:txBody>
          <a:bodyPr>
            <a:spAutoFit/>
          </a:bodyPr>
          <a:lstStyle/>
          <a:p>
            <a:pPr>
              <a:lnSpc>
                <a:spcPct val="135000"/>
              </a:lnSpc>
            </a:pPr>
            <a:r>
              <a:rPr lang="en-US" altLang="zh-CN" sz="3200" b="1" i="0" dirty="0">
                <a:solidFill>
                  <a:srgbClr val="FF3300"/>
                </a:solidFill>
                <a:latin typeface="黑体" panose="02010609060101010101" pitchFamily="49" charset="-122"/>
                <a:ea typeface="黑体" panose="02010609060101010101" pitchFamily="49" charset="-122"/>
              </a:rPr>
              <a:t>◆</a:t>
            </a:r>
            <a:r>
              <a:rPr lang="en-US" altLang="zh-CN" sz="3200" b="1" i="0" dirty="0">
                <a:latin typeface="黑体" panose="02010609060101010101" pitchFamily="49" charset="-122"/>
                <a:ea typeface="黑体" panose="02010609060101010101" pitchFamily="49" charset="-122"/>
              </a:rPr>
              <a:t> </a:t>
            </a:r>
            <a:r>
              <a:rPr lang="zh-CN" altLang="en-US" sz="3200" b="1" i="0" dirty="0">
                <a:latin typeface="黑体" panose="02010609060101010101" pitchFamily="49" charset="-122"/>
                <a:ea typeface="黑体" panose="02010609060101010101" pitchFamily="49" charset="-122"/>
              </a:rPr>
              <a:t>自发极化系数很大。</a:t>
            </a:r>
            <a:r>
              <a:rPr lang="en-US" altLang="zh-CN" sz="3200" b="1" i="0" dirty="0">
                <a:latin typeface="黑体" panose="02010609060101010101" pitchFamily="49" charset="-122"/>
                <a:ea typeface="黑体" panose="02010609060101010101" pitchFamily="49" charset="-122"/>
              </a:rPr>
              <a:t>AlN</a:t>
            </a:r>
            <a:r>
              <a:rPr lang="zh-CN" altLang="en-US" sz="3200" b="1" i="0" dirty="0">
                <a:latin typeface="黑体" panose="02010609060101010101" pitchFamily="49" charset="-122"/>
                <a:ea typeface="黑体" panose="02010609060101010101" pitchFamily="49" charset="-122"/>
              </a:rPr>
              <a:t>只</a:t>
            </a:r>
            <a:r>
              <a:rPr lang="zh-CN" altLang="zh-CN" sz="3200" b="1" i="0" dirty="0">
                <a:latin typeface="黑体" panose="02010609060101010101" pitchFamily="49" charset="-122"/>
                <a:ea typeface="黑体" panose="02010609060101010101" pitchFamily="49" charset="-122"/>
              </a:rPr>
              <a:t>比</a:t>
            </a:r>
            <a:r>
              <a:rPr lang="zh-CN" altLang="en-US" sz="3200" b="1" i="0" dirty="0">
                <a:latin typeface="黑体" panose="02010609060101010101" pitchFamily="49" charset="-122"/>
                <a:ea typeface="黑体" panose="02010609060101010101" pitchFamily="49" charset="-122"/>
              </a:rPr>
              <a:t>    </a:t>
            </a:r>
            <a:r>
              <a:rPr lang="zh-CN" altLang="zh-CN" sz="3200" b="1" i="0" dirty="0">
                <a:latin typeface="黑体" panose="02010609060101010101" pitchFamily="49" charset="-122"/>
                <a:ea typeface="黑体" panose="02010609060101010101" pitchFamily="49" charset="-122"/>
              </a:rPr>
              <a:t>典型的钙钛矿结构铁电体小</a:t>
            </a:r>
            <a:r>
              <a:rPr lang="en-US" altLang="zh-CN" sz="3200" b="1" i="0" dirty="0">
                <a:latin typeface="黑体" panose="02010609060101010101" pitchFamily="49" charset="-122"/>
                <a:ea typeface="黑体" panose="02010609060101010101" pitchFamily="49" charset="-122"/>
              </a:rPr>
              <a:t>3-5</a:t>
            </a:r>
            <a:r>
              <a:rPr lang="zh-CN" altLang="en-US" sz="3200" b="1" i="0" dirty="0">
                <a:latin typeface="黑体" panose="02010609060101010101" pitchFamily="49" charset="-122"/>
                <a:ea typeface="黑体" panose="02010609060101010101" pitchFamily="49" charset="-122"/>
              </a:rPr>
              <a:t>倍， 自发极化场高达</a:t>
            </a:r>
            <a:r>
              <a:rPr lang="en-US" altLang="zh-CN" sz="3200" b="1" i="0" dirty="0">
                <a:latin typeface="黑体" panose="02010609060101010101" pitchFamily="49" charset="-122"/>
                <a:ea typeface="黑体" panose="02010609060101010101" pitchFamily="49" charset="-122"/>
              </a:rPr>
              <a:t>3Ⅹ10</a:t>
            </a:r>
            <a:r>
              <a:rPr lang="en-US" altLang="zh-CN" sz="3200" b="1" i="0" baseline="30000" dirty="0">
                <a:latin typeface="黑体" panose="02010609060101010101" pitchFamily="49" charset="-122"/>
                <a:ea typeface="黑体" panose="02010609060101010101" pitchFamily="49" charset="-122"/>
              </a:rPr>
              <a:t>6 </a:t>
            </a:r>
            <a:r>
              <a:rPr lang="en-US" altLang="zh-CN" sz="3200" b="1" i="0" dirty="0">
                <a:latin typeface="黑体" panose="02010609060101010101" pitchFamily="49" charset="-122"/>
                <a:ea typeface="黑体" panose="02010609060101010101" pitchFamily="49" charset="-122"/>
              </a:rPr>
              <a:t>V/cm</a:t>
            </a:r>
          </a:p>
        </p:txBody>
      </p:sp>
      <p:sp>
        <p:nvSpPr>
          <p:cNvPr id="24580" name="Text Box 4"/>
          <p:cNvSpPr txBox="1"/>
          <p:nvPr/>
        </p:nvSpPr>
        <p:spPr>
          <a:xfrm>
            <a:off x="1082675" y="3627438"/>
            <a:ext cx="7451725" cy="366712"/>
          </a:xfrm>
          <a:prstGeom prst="rect">
            <a:avLst/>
          </a:prstGeom>
          <a:noFill/>
          <a:ln w="9525">
            <a:noFill/>
          </a:ln>
        </p:spPr>
        <p:txBody>
          <a:bodyPr>
            <a:spAutoFit/>
          </a:bodyPr>
          <a:lstStyle/>
          <a:p>
            <a:pPr algn="ctr">
              <a:spcBef>
                <a:spcPct val="50000"/>
              </a:spcBef>
            </a:pPr>
            <a:endParaRPr lang="zh-CN" altLang="zh-CN" sz="1800" dirty="0">
              <a:latin typeface="Arial" panose="020B0604020202020204" pitchFamily="34" charset="0"/>
            </a:endParaRPr>
          </a:p>
        </p:txBody>
      </p:sp>
      <p:sp>
        <p:nvSpPr>
          <p:cNvPr id="24581" name="Text Box 5"/>
          <p:cNvSpPr txBox="1"/>
          <p:nvPr/>
        </p:nvSpPr>
        <p:spPr>
          <a:xfrm>
            <a:off x="823913" y="3397250"/>
            <a:ext cx="8123237" cy="2720975"/>
          </a:xfrm>
          <a:prstGeom prst="rect">
            <a:avLst/>
          </a:prstGeom>
          <a:noFill/>
          <a:ln w="9525">
            <a:noFill/>
          </a:ln>
        </p:spPr>
        <p:txBody>
          <a:bodyPr>
            <a:spAutoFit/>
          </a:bodyPr>
          <a:lstStyle/>
          <a:p>
            <a:pPr>
              <a:lnSpc>
                <a:spcPct val="135000"/>
              </a:lnSpc>
            </a:pPr>
            <a:r>
              <a:rPr lang="en-US" altLang="zh-CN" sz="3200" b="1" i="0" dirty="0">
                <a:solidFill>
                  <a:srgbClr val="FF3300"/>
                </a:solidFill>
                <a:latin typeface="黑体" panose="02010609060101010101" pitchFamily="49" charset="-122"/>
                <a:ea typeface="黑体" panose="02010609060101010101" pitchFamily="49" charset="-122"/>
              </a:rPr>
              <a:t>◆</a:t>
            </a:r>
            <a:r>
              <a:rPr lang="zh-CN" altLang="en-US" sz="3200" b="1" i="0" dirty="0">
                <a:solidFill>
                  <a:srgbClr val="0033CC"/>
                </a:solidFill>
                <a:latin typeface="黑体" panose="02010609060101010101" pitchFamily="49" charset="-122"/>
                <a:ea typeface="黑体" panose="02010609060101010101" pitchFamily="49" charset="-122"/>
              </a:rPr>
              <a:t>压电系数比传统的</a:t>
            </a:r>
            <a:r>
              <a:rPr lang="en-US" altLang="zh-CN" sz="3200" b="1" i="0" dirty="0">
                <a:solidFill>
                  <a:srgbClr val="0033CC"/>
                </a:solidFill>
                <a:latin typeface="黑体" panose="02010609060101010101" pitchFamily="49" charset="-122"/>
                <a:ea typeface="黑体" panose="02010609060101010101" pitchFamily="49" charset="-122"/>
              </a:rPr>
              <a:t>Ⅲ-Ⅴ</a:t>
            </a:r>
            <a:r>
              <a:rPr lang="zh-CN" altLang="en-US" sz="3200" b="1" i="0" dirty="0">
                <a:solidFill>
                  <a:srgbClr val="0033CC"/>
                </a:solidFill>
                <a:latin typeface="黑体" panose="02010609060101010101" pitchFamily="49" charset="-122"/>
                <a:ea typeface="黑体" panose="02010609060101010101" pitchFamily="49" charset="-122"/>
              </a:rPr>
              <a:t>族材料和</a:t>
            </a:r>
            <a:r>
              <a:rPr lang="en-US" altLang="zh-CN" sz="3200" b="1" i="0" dirty="0">
                <a:solidFill>
                  <a:srgbClr val="0033CC"/>
                </a:solidFill>
                <a:latin typeface="黑体" panose="02010609060101010101" pitchFamily="49" charset="-122"/>
                <a:ea typeface="黑体" panose="02010609060101010101" pitchFamily="49" charset="-122"/>
              </a:rPr>
              <a:t>Ⅱ-Ⅵ</a:t>
            </a:r>
            <a:r>
              <a:rPr lang="zh-CN" altLang="en-US" sz="3200" b="1" i="0" dirty="0">
                <a:solidFill>
                  <a:srgbClr val="0033CC"/>
                </a:solidFill>
                <a:latin typeface="黑体" panose="02010609060101010101" pitchFamily="49" charset="-122"/>
                <a:ea typeface="黑体" panose="02010609060101010101" pitchFamily="49" charset="-122"/>
              </a:rPr>
              <a:t>族材料大</a:t>
            </a:r>
            <a:r>
              <a:rPr lang="en-US" altLang="zh-CN" sz="3200" b="1" i="0" dirty="0">
                <a:solidFill>
                  <a:srgbClr val="0033CC"/>
                </a:solidFill>
                <a:latin typeface="黑体" panose="02010609060101010101" pitchFamily="49" charset="-122"/>
                <a:ea typeface="黑体" panose="02010609060101010101" pitchFamily="49" charset="-122"/>
              </a:rPr>
              <a:t>1</a:t>
            </a:r>
            <a:r>
              <a:rPr lang="zh-CN" altLang="en-US" sz="3200" b="1" i="0" dirty="0">
                <a:solidFill>
                  <a:srgbClr val="0033CC"/>
                </a:solidFill>
                <a:latin typeface="黑体" panose="02010609060101010101" pitchFamily="49" charset="-122"/>
                <a:ea typeface="黑体" panose="02010609060101010101" pitchFamily="49" charset="-122"/>
              </a:rPr>
              <a:t>个数量级以上。</a:t>
            </a:r>
          </a:p>
          <a:p>
            <a:pPr>
              <a:lnSpc>
                <a:spcPct val="135000"/>
              </a:lnSpc>
            </a:pPr>
            <a:r>
              <a:rPr lang="zh-CN" altLang="en-US" sz="3200" b="1" i="0" dirty="0">
                <a:solidFill>
                  <a:srgbClr val="0033CC"/>
                </a:solidFill>
                <a:latin typeface="黑体" panose="02010609060101010101" pitchFamily="49" charset="-122"/>
                <a:ea typeface="黑体" panose="02010609060101010101" pitchFamily="49" charset="-122"/>
              </a:rPr>
              <a:t>  </a:t>
            </a:r>
            <a:r>
              <a:rPr lang="en-US" altLang="zh-CN" sz="3200" b="1" i="0" dirty="0">
                <a:solidFill>
                  <a:srgbClr val="0033CC"/>
                </a:solidFill>
                <a:latin typeface="黑体" panose="02010609060101010101" pitchFamily="49" charset="-122"/>
                <a:ea typeface="黑体" panose="02010609060101010101" pitchFamily="49" charset="-122"/>
              </a:rPr>
              <a:t>AlN</a:t>
            </a:r>
            <a:r>
              <a:rPr lang="zh-CN" altLang="en-US" sz="3200" b="1" i="0" dirty="0">
                <a:solidFill>
                  <a:srgbClr val="0033CC"/>
                </a:solidFill>
                <a:latin typeface="黑体" panose="02010609060101010101" pitchFamily="49" charset="-122"/>
                <a:ea typeface="黑体" panose="02010609060101010101" pitchFamily="49" charset="-122"/>
              </a:rPr>
              <a:t>的压电系数还比 </a:t>
            </a:r>
            <a:r>
              <a:rPr lang="en-US" altLang="zh-CN" sz="3200" b="1" i="0" dirty="0">
                <a:solidFill>
                  <a:srgbClr val="0033CC"/>
                </a:solidFill>
                <a:latin typeface="黑体" panose="02010609060101010101" pitchFamily="49" charset="-122"/>
                <a:ea typeface="黑体" panose="02010609060101010101" pitchFamily="49" charset="-122"/>
              </a:rPr>
              <a:t>ZnO</a:t>
            </a:r>
            <a:r>
              <a:rPr lang="zh-CN" altLang="en-US" sz="3200" b="1" i="0" dirty="0">
                <a:solidFill>
                  <a:srgbClr val="0033CC"/>
                </a:solidFill>
                <a:latin typeface="黑体" panose="02010609060101010101" pitchFamily="49" charset="-122"/>
                <a:ea typeface="黑体" panose="02010609060101010101" pitchFamily="49" charset="-122"/>
              </a:rPr>
              <a:t>和 </a:t>
            </a:r>
            <a:r>
              <a:rPr lang="en-US" altLang="zh-CN" sz="3200" b="1" i="0" dirty="0">
                <a:solidFill>
                  <a:srgbClr val="0033CC"/>
                </a:solidFill>
                <a:latin typeface="黑体" panose="02010609060101010101" pitchFamily="49" charset="-122"/>
                <a:ea typeface="黑体" panose="02010609060101010101" pitchFamily="49" charset="-122"/>
              </a:rPr>
              <a:t>BeO</a:t>
            </a:r>
            <a:r>
              <a:rPr lang="zh-CN" altLang="en-US" sz="3200" b="1" i="0" dirty="0">
                <a:solidFill>
                  <a:srgbClr val="0033CC"/>
                </a:solidFill>
                <a:latin typeface="黑体" panose="02010609060101010101" pitchFamily="49" charset="-122"/>
                <a:ea typeface="黑体" panose="02010609060101010101" pitchFamily="49" charset="-122"/>
              </a:rPr>
              <a:t>大，</a:t>
            </a:r>
          </a:p>
          <a:p>
            <a:pPr>
              <a:lnSpc>
                <a:spcPct val="135000"/>
              </a:lnSpc>
            </a:pPr>
            <a:r>
              <a:rPr lang="zh-CN" altLang="en-US" sz="3200" b="1" i="0" dirty="0">
                <a:solidFill>
                  <a:srgbClr val="0033CC"/>
                </a:solidFill>
                <a:latin typeface="黑体" panose="02010609060101010101" pitchFamily="49" charset="-122"/>
                <a:ea typeface="黑体" panose="02010609060101010101" pitchFamily="49" charset="-122"/>
              </a:rPr>
              <a:t>  压电极化场高达 </a:t>
            </a:r>
            <a:r>
              <a:rPr lang="en-US" altLang="zh-CN" sz="3200" b="1" i="0" dirty="0">
                <a:solidFill>
                  <a:srgbClr val="0033CC"/>
                </a:solidFill>
                <a:latin typeface="黑体" panose="02010609060101010101" pitchFamily="49" charset="-122"/>
                <a:ea typeface="黑体" panose="02010609060101010101" pitchFamily="49" charset="-122"/>
              </a:rPr>
              <a:t>2Ⅹ10</a:t>
            </a:r>
            <a:r>
              <a:rPr lang="en-US" altLang="zh-CN" sz="3200" b="1" i="0" baseline="30000" dirty="0">
                <a:solidFill>
                  <a:srgbClr val="0033CC"/>
                </a:solidFill>
                <a:latin typeface="黑体" panose="02010609060101010101" pitchFamily="49" charset="-122"/>
                <a:ea typeface="黑体" panose="02010609060101010101" pitchFamily="49" charset="-122"/>
              </a:rPr>
              <a:t>6</a:t>
            </a:r>
            <a:r>
              <a:rPr lang="en-US" altLang="zh-CN" sz="3200" b="1" i="0" dirty="0">
                <a:solidFill>
                  <a:srgbClr val="0033CC"/>
                </a:solidFill>
                <a:latin typeface="黑体" panose="02010609060101010101" pitchFamily="49" charset="-122"/>
                <a:ea typeface="黑体" panose="02010609060101010101" pitchFamily="49" charset="-122"/>
              </a:rPr>
              <a:t> V/cm</a:t>
            </a:r>
            <a:r>
              <a:rPr lang="en-US" altLang="zh-CN" sz="1800" b="1" i="0" dirty="0">
                <a:solidFill>
                  <a:srgbClr val="0033CC"/>
                </a:solidFill>
                <a:latin typeface="Arial" panose="020B0604020202020204" pitchFamily="34" charset="0"/>
              </a:rPr>
              <a:t>.</a:t>
            </a:r>
            <a:endParaRPr lang="en-US" altLang="zh-CN" sz="1800" i="0" dirty="0">
              <a:solidFill>
                <a:srgbClr val="0033CC"/>
              </a:solidFill>
              <a:latin typeface="Arial" panose="020B0604020202020204" pitchFamily="34" charset="0"/>
            </a:endParaRPr>
          </a:p>
        </p:txBody>
      </p:sp>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t>23</a:t>
            </a:fld>
            <a:endParaRPr lang="en-US" altLang="zh-CN" dirty="0"/>
          </a:p>
        </p:txBody>
      </p:sp>
    </p:spTree>
  </p:cSld>
  <p:clrMapOvr>
    <a:masterClrMapping/>
  </p:clrMapOvr>
  <p:transition>
    <p:pull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p:nvPr/>
        </p:nvSpPr>
        <p:spPr>
          <a:xfrm>
            <a:off x="1905000" y="2590800"/>
            <a:ext cx="5181600" cy="457200"/>
          </a:xfrm>
          <a:prstGeom prst="rect">
            <a:avLst/>
          </a:prstGeom>
          <a:noFill/>
          <a:ln w="9525">
            <a:noFill/>
          </a:ln>
        </p:spPr>
        <p:txBody>
          <a:bodyPr>
            <a:spAutoFit/>
          </a:bodyPr>
          <a:lstStyle/>
          <a:p>
            <a:pPr algn="ctr">
              <a:spcBef>
                <a:spcPct val="50000"/>
              </a:spcBef>
            </a:pPr>
            <a:endParaRPr lang="zh-CN" altLang="zh-CN" dirty="0">
              <a:latin typeface="Times New Roman" panose="02020603050405020304" pitchFamily="18" charset="0"/>
            </a:endParaRPr>
          </a:p>
        </p:txBody>
      </p:sp>
      <p:pic>
        <p:nvPicPr>
          <p:cNvPr id="26627" name="Picture 3"/>
          <p:cNvPicPr>
            <a:picLocks noChangeAspect="1"/>
          </p:cNvPicPr>
          <p:nvPr/>
        </p:nvPicPr>
        <p:blipFill>
          <a:blip r:embed="rId2"/>
          <a:stretch>
            <a:fillRect/>
          </a:stretch>
        </p:blipFill>
        <p:spPr>
          <a:xfrm>
            <a:off x="1000125" y="2000250"/>
            <a:ext cx="7543800" cy="3276600"/>
          </a:xfrm>
          <a:prstGeom prst="rect">
            <a:avLst/>
          </a:prstGeom>
          <a:noFill/>
          <a:ln w="22225">
            <a:noFill/>
          </a:ln>
        </p:spPr>
      </p:pic>
      <p:sp>
        <p:nvSpPr>
          <p:cNvPr id="26628" name="Text Box 4"/>
          <p:cNvSpPr txBox="1"/>
          <p:nvPr/>
        </p:nvSpPr>
        <p:spPr>
          <a:xfrm>
            <a:off x="2500312" y="1000125"/>
            <a:ext cx="5888111" cy="588963"/>
          </a:xfrm>
          <a:prstGeom prst="rect">
            <a:avLst/>
          </a:prstGeom>
          <a:noFill/>
          <a:ln w="9525" cap="flat" cmpd="sng">
            <a:solidFill>
              <a:srgbClr val="0000FF"/>
            </a:solidFill>
            <a:prstDash val="solid"/>
            <a:miter/>
            <a:headEnd type="none" w="med" len="med"/>
            <a:tailEnd type="none" w="med" len="med"/>
          </a:ln>
        </p:spPr>
        <p:txBody>
          <a:bodyPr wrap="square">
            <a:spAutoFit/>
          </a:bodyPr>
          <a:lstStyle/>
          <a:p>
            <a:pPr algn="ctr">
              <a:spcBef>
                <a:spcPct val="50000"/>
              </a:spcBef>
            </a:pPr>
            <a:r>
              <a:rPr lang="zh-CN" altLang="en-US" sz="3200" b="1" i="0" dirty="0">
                <a:solidFill>
                  <a:srgbClr val="0000CC"/>
                </a:solidFill>
                <a:latin typeface="Arial" panose="020B0604020202020204" pitchFamily="34" charset="0"/>
                <a:ea typeface="黑体" panose="02010609060101010101" pitchFamily="49" charset="-122"/>
              </a:rPr>
              <a:t>压电诱导二维电子气（</a:t>
            </a:r>
            <a:r>
              <a:rPr lang="en-US" altLang="zh-CN" sz="3200" b="1" i="0" dirty="0">
                <a:solidFill>
                  <a:srgbClr val="0000CC"/>
                </a:solidFill>
                <a:latin typeface="Arial" panose="020B0604020202020204" pitchFamily="34" charset="0"/>
                <a:ea typeface="黑体" panose="02010609060101010101" pitchFamily="49" charset="-122"/>
              </a:rPr>
              <a:t>2DEG</a:t>
            </a:r>
            <a:r>
              <a:rPr lang="zh-CN" altLang="en-US" sz="3200" b="1" i="0" dirty="0">
                <a:solidFill>
                  <a:srgbClr val="0000CC"/>
                </a:solidFill>
                <a:latin typeface="Arial" panose="020B0604020202020204" pitchFamily="34" charset="0"/>
                <a:ea typeface="黑体" panose="02010609060101010101" pitchFamily="49" charset="-122"/>
              </a:rPr>
              <a:t>）</a:t>
            </a:r>
          </a:p>
        </p:txBody>
      </p:sp>
      <p:sp>
        <p:nvSpPr>
          <p:cNvPr id="26629" name="Line 5"/>
          <p:cNvSpPr/>
          <p:nvPr/>
        </p:nvSpPr>
        <p:spPr>
          <a:xfrm>
            <a:off x="1373188" y="946150"/>
            <a:ext cx="7299325" cy="14288"/>
          </a:xfrm>
          <a:prstGeom prst="line">
            <a:avLst/>
          </a:prstGeom>
          <a:ln w="28575" cap="flat" cmpd="sng">
            <a:solidFill>
              <a:srgbClr val="FF0000"/>
            </a:solidFill>
            <a:prstDash val="solid"/>
            <a:headEnd type="none" w="med" len="med"/>
            <a:tailEnd type="none" w="med" len="med"/>
          </a:ln>
        </p:spPr>
      </p:sp>
      <p:sp>
        <p:nvSpPr>
          <p:cNvPr id="26630" name="Line 6"/>
          <p:cNvSpPr/>
          <p:nvPr/>
        </p:nvSpPr>
        <p:spPr>
          <a:xfrm>
            <a:off x="3143250" y="1500188"/>
            <a:ext cx="747713" cy="1568450"/>
          </a:xfrm>
          <a:prstGeom prst="line">
            <a:avLst/>
          </a:prstGeom>
          <a:ln w="9525" cap="flat" cmpd="sng">
            <a:solidFill>
              <a:srgbClr val="0000CC"/>
            </a:solidFill>
            <a:prstDash val="dash"/>
            <a:headEnd type="none" w="med" len="med"/>
            <a:tailEnd type="triangle" w="med" len="med"/>
          </a:ln>
        </p:spPr>
      </p:sp>
      <p:sp>
        <p:nvSpPr>
          <p:cNvPr id="26631" name="Text Box 7"/>
          <p:cNvSpPr txBox="1"/>
          <p:nvPr/>
        </p:nvSpPr>
        <p:spPr>
          <a:xfrm>
            <a:off x="4983163" y="4449763"/>
            <a:ext cx="1144587" cy="376237"/>
          </a:xfrm>
          <a:prstGeom prst="rect">
            <a:avLst/>
          </a:prstGeom>
          <a:noFill/>
          <a:ln w="9525" cap="flat" cmpd="sng">
            <a:solidFill>
              <a:srgbClr val="0000FF"/>
            </a:solidFill>
            <a:prstDash val="solid"/>
            <a:miter/>
            <a:headEnd type="none" w="med" len="med"/>
            <a:tailEnd type="none" w="med" len="med"/>
          </a:ln>
        </p:spPr>
        <p:txBody>
          <a:bodyPr>
            <a:spAutoFit/>
          </a:bodyPr>
          <a:lstStyle/>
          <a:p>
            <a:pPr algn="ctr">
              <a:spcBef>
                <a:spcPct val="50000"/>
              </a:spcBef>
            </a:pPr>
            <a:r>
              <a:rPr lang="zh-CN" altLang="en-US" sz="1800" b="1" dirty="0">
                <a:solidFill>
                  <a:srgbClr val="FF0000"/>
                </a:solidFill>
                <a:latin typeface="Arial" panose="020B0604020202020204" pitchFamily="34" charset="0"/>
                <a:sym typeface="Symbol" panose="05050102010706020507" pitchFamily="18" charset="2"/>
              </a:rPr>
              <a:t>极化电荷</a:t>
            </a:r>
          </a:p>
        </p:txBody>
      </p:sp>
      <p:sp>
        <p:nvSpPr>
          <p:cNvPr id="26632" name="Line 8"/>
          <p:cNvSpPr/>
          <p:nvPr/>
        </p:nvSpPr>
        <p:spPr>
          <a:xfrm flipH="1" flipV="1">
            <a:off x="5045075" y="3810000"/>
            <a:ext cx="319088" cy="593725"/>
          </a:xfrm>
          <a:prstGeom prst="line">
            <a:avLst/>
          </a:prstGeom>
          <a:ln w="9525" cap="flat" cmpd="sng">
            <a:solidFill>
              <a:srgbClr val="FF0000"/>
            </a:solidFill>
            <a:prstDash val="solid"/>
            <a:headEnd type="none" w="med" len="med"/>
            <a:tailEnd type="triangle" w="med" len="med"/>
          </a:ln>
        </p:spPr>
      </p:sp>
      <p:sp>
        <p:nvSpPr>
          <p:cNvPr id="26633" name="Line 9"/>
          <p:cNvSpPr/>
          <p:nvPr/>
        </p:nvSpPr>
        <p:spPr>
          <a:xfrm>
            <a:off x="5857875" y="1428750"/>
            <a:ext cx="958850" cy="1690688"/>
          </a:xfrm>
          <a:prstGeom prst="line">
            <a:avLst/>
          </a:prstGeom>
          <a:ln w="28575" cap="rnd" cmpd="sng">
            <a:solidFill>
              <a:schemeClr val="tx1"/>
            </a:solidFill>
            <a:prstDash val="sysDot"/>
            <a:headEnd type="none" w="med" len="med"/>
            <a:tailEnd type="triangle" w="med" len="med"/>
          </a:ln>
        </p:spPr>
      </p:sp>
      <p:sp>
        <p:nvSpPr>
          <p:cNvPr id="2" name="文本框 1"/>
          <p:cNvSpPr txBox="1"/>
          <p:nvPr/>
        </p:nvSpPr>
        <p:spPr>
          <a:xfrm>
            <a:off x="1247775" y="5498465"/>
            <a:ext cx="6294755" cy="829945"/>
          </a:xfrm>
          <a:prstGeom prst="rect">
            <a:avLst/>
          </a:prstGeom>
          <a:noFill/>
        </p:spPr>
        <p:txBody>
          <a:bodyPr wrap="square" rtlCol="0" anchor="t">
            <a:spAutoFit/>
          </a:bodyPr>
          <a:lstStyle/>
          <a:p>
            <a:r>
              <a:rPr lang="zh-CN" altLang="en-US" b="1" i="0" dirty="0">
                <a:solidFill>
                  <a:srgbClr val="FF0000"/>
                </a:solidFill>
                <a:latin typeface="Arial" panose="020B0604020202020204" pitchFamily="34" charset="0"/>
                <a:ea typeface="黑体" panose="02010609060101010101" pitchFamily="49" charset="-122"/>
                <a:sym typeface="+mn-ea"/>
              </a:rPr>
              <a:t>极化场强烈调制异质结构界面能带弯曲和载流子的分布，感生高密度二维电子气。</a:t>
            </a:r>
            <a:endParaRPr lang="zh-CN" altLang="en-US"/>
          </a:p>
        </p:txBody>
      </p:sp>
      <p:sp>
        <p:nvSpPr>
          <p:cNvPr id="3" name="灯片编号占位符 2"/>
          <p:cNvSpPr>
            <a:spLocks noGrp="1"/>
          </p:cNvSpPr>
          <p:nvPr>
            <p:ph type="sldNum" sz="quarter" idx="12"/>
          </p:nvPr>
        </p:nvSpPr>
        <p:spPr/>
        <p:txBody>
          <a:bodyPr/>
          <a:lstStyle/>
          <a:p>
            <a:pPr algn="ctr">
              <a:buNone/>
            </a:pPr>
            <a:fld id="{9A0DB2DC-4C9A-4742-B13C-FB6460FD3503}" type="slidenum">
              <a:rPr lang="en-US" altLang="zh-CN" smtClean="0"/>
              <a:t>24</a:t>
            </a:fld>
            <a:endParaRPr lang="en-US" altLang="zh-CN" dirty="0"/>
          </a:p>
        </p:txBody>
      </p:sp>
    </p:spTree>
  </p:cSld>
  <p:clrMapOvr>
    <a:masterClrMapping/>
  </p:clrMapOvr>
  <p:transition>
    <p:pull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8032215214458-768x273"/>
          <p:cNvPicPr>
            <a:picLocks noChangeAspect="1"/>
          </p:cNvPicPr>
          <p:nvPr/>
        </p:nvPicPr>
        <p:blipFill>
          <a:blip r:embed="rId2"/>
          <a:stretch>
            <a:fillRect/>
          </a:stretch>
        </p:blipFill>
        <p:spPr>
          <a:xfrm>
            <a:off x="285720" y="928670"/>
            <a:ext cx="5642610" cy="2005965"/>
          </a:xfrm>
          <a:prstGeom prst="rect">
            <a:avLst/>
          </a:prstGeom>
        </p:spPr>
      </p:pic>
      <p:sp>
        <p:nvSpPr>
          <p:cNvPr id="3" name="文本框 2"/>
          <p:cNvSpPr txBox="1"/>
          <p:nvPr/>
        </p:nvSpPr>
        <p:spPr>
          <a:xfrm>
            <a:off x="1363345" y="153670"/>
            <a:ext cx="6605270" cy="521970"/>
          </a:xfrm>
          <a:prstGeom prst="rect">
            <a:avLst/>
          </a:prstGeom>
          <a:noFill/>
        </p:spPr>
        <p:txBody>
          <a:bodyPr wrap="square" rtlCol="0">
            <a:spAutoFit/>
          </a:bodyPr>
          <a:lstStyle/>
          <a:p>
            <a:r>
              <a:rPr lang="zh-CN" altLang="en-US" sz="2800" b="1" i="0"/>
              <a:t>高电子迁移率晶体管（</a:t>
            </a:r>
            <a:r>
              <a:rPr lang="en-US" altLang="zh-CN" sz="2800" b="1" i="0"/>
              <a:t>HEMT</a:t>
            </a:r>
            <a:r>
              <a:rPr lang="zh-CN" altLang="en-US" sz="2800" b="1" i="0"/>
              <a:t>，</a:t>
            </a:r>
            <a:r>
              <a:rPr lang="en-US" altLang="zh-CN" sz="2800" b="1" i="0"/>
              <a:t>HFET</a:t>
            </a:r>
            <a:r>
              <a:rPr lang="zh-CN" altLang="en-US" sz="2800" b="1" i="0"/>
              <a:t>）</a:t>
            </a:r>
          </a:p>
        </p:txBody>
      </p:sp>
      <p:sp>
        <p:nvSpPr>
          <p:cNvPr id="4" name="文本框 3"/>
          <p:cNvSpPr txBox="1"/>
          <p:nvPr/>
        </p:nvSpPr>
        <p:spPr>
          <a:xfrm>
            <a:off x="6070600" y="894715"/>
            <a:ext cx="2859118" cy="2862322"/>
          </a:xfrm>
          <a:prstGeom prst="rect">
            <a:avLst/>
          </a:prstGeom>
          <a:noFill/>
        </p:spPr>
        <p:txBody>
          <a:bodyPr wrap="square" rtlCol="0">
            <a:spAutoFit/>
          </a:bodyPr>
          <a:lstStyle/>
          <a:p>
            <a:r>
              <a:rPr lang="zh-CN" altLang="en-US" sz="2000" i="0" dirty="0"/>
              <a:t>极化效应使得</a:t>
            </a:r>
            <a:r>
              <a:rPr lang="en-US" altLang="zh-CN" sz="2000" i="0" dirty="0"/>
              <a:t>2DEG</a:t>
            </a:r>
            <a:r>
              <a:rPr lang="zh-CN" altLang="en-US" sz="2000" i="0" dirty="0"/>
              <a:t>的电子密度</a:t>
            </a:r>
            <a:r>
              <a:rPr lang="en-US" altLang="zh-CN" sz="2000" i="0" dirty="0"/>
              <a:t>10</a:t>
            </a:r>
            <a:r>
              <a:rPr lang="en-US" altLang="zh-CN" sz="2000" i="0" baseline="30000" dirty="0"/>
              <a:t>13</a:t>
            </a:r>
            <a:r>
              <a:rPr lang="en-US" altLang="zh-CN" sz="2000" i="0" dirty="0"/>
              <a:t>cm</a:t>
            </a:r>
            <a:r>
              <a:rPr lang="en-US" altLang="zh-CN" sz="2000" i="0" baseline="30000" dirty="0"/>
              <a:t>-2</a:t>
            </a:r>
            <a:r>
              <a:rPr lang="en-US" altLang="zh-CN" sz="2000" i="0" dirty="0"/>
              <a:t>,</a:t>
            </a:r>
            <a:r>
              <a:rPr lang="zh-CN" altLang="en-US" sz="2000" i="0" dirty="0"/>
              <a:t>迁移率达到</a:t>
            </a:r>
            <a:r>
              <a:rPr lang="en-US" altLang="zh-CN" sz="2000" i="0" dirty="0"/>
              <a:t>2300cm</a:t>
            </a:r>
            <a:r>
              <a:rPr lang="en-US" altLang="zh-CN" sz="2000" i="0" baseline="30000" dirty="0"/>
              <a:t>2</a:t>
            </a:r>
            <a:r>
              <a:rPr lang="en-US" altLang="zh-CN" sz="2000" i="0" dirty="0"/>
              <a:t>/Vs. 2DEG</a:t>
            </a:r>
            <a:r>
              <a:rPr lang="zh-CN" altLang="en-US" sz="2000" i="0" dirty="0"/>
              <a:t>沟道比体电子沟道更有利于获得强大的电流驱动能力和微波放大能力。在微波毫米波功率器件和电力电子器件方面均表现出色。</a:t>
            </a:r>
            <a:endParaRPr lang="en-US" altLang="zh-CN" sz="2000" i="0" dirty="0"/>
          </a:p>
        </p:txBody>
      </p:sp>
      <p:sp>
        <p:nvSpPr>
          <p:cNvPr id="5" name="文本框 4"/>
          <p:cNvSpPr txBox="1"/>
          <p:nvPr/>
        </p:nvSpPr>
        <p:spPr>
          <a:xfrm>
            <a:off x="5429256" y="3929066"/>
            <a:ext cx="3265138" cy="2246769"/>
          </a:xfrm>
          <a:prstGeom prst="rect">
            <a:avLst/>
          </a:prstGeom>
          <a:noFill/>
        </p:spPr>
        <p:txBody>
          <a:bodyPr wrap="square" rtlCol="0">
            <a:spAutoFit/>
          </a:bodyPr>
          <a:lstStyle/>
          <a:p>
            <a:r>
              <a:rPr lang="en-US" altLang="zh-CN" sz="2000" i="0" dirty="0" err="1"/>
              <a:t>GaN</a:t>
            </a:r>
            <a:r>
              <a:rPr lang="en-US" altLang="zh-CN" sz="2000" i="0" dirty="0"/>
              <a:t> HEMT</a:t>
            </a:r>
            <a:r>
              <a:rPr lang="zh-CN" altLang="en-US" sz="2000" i="0" dirty="0"/>
              <a:t>可以输出</a:t>
            </a:r>
            <a:r>
              <a:rPr lang="en-US" altLang="zh-CN" sz="2000" i="0" dirty="0"/>
              <a:t>4A/mm</a:t>
            </a:r>
            <a:r>
              <a:rPr lang="zh-CN" altLang="en-US" sz="2000" i="0" dirty="0"/>
              <a:t>的电流密度及高功率密度</a:t>
            </a:r>
            <a:r>
              <a:rPr lang="en-US" altLang="zh-CN" sz="2000" i="0" dirty="0"/>
              <a:t>41W/mm</a:t>
            </a:r>
            <a:r>
              <a:rPr lang="zh-CN" altLang="en-US" sz="2000" i="0" dirty="0"/>
              <a:t>，</a:t>
            </a:r>
            <a:r>
              <a:rPr lang="en-US" altLang="zh-CN" sz="2000" i="0" dirty="0" err="1"/>
              <a:t>AlGaN</a:t>
            </a:r>
            <a:r>
              <a:rPr lang="en-US" altLang="zh-CN" sz="2000" i="0" dirty="0"/>
              <a:t>/</a:t>
            </a:r>
            <a:r>
              <a:rPr lang="en-US" altLang="zh-CN" sz="2000" i="0" dirty="0" err="1"/>
              <a:t>GaN</a:t>
            </a:r>
            <a:r>
              <a:rPr lang="en-US" altLang="zh-CN" sz="2000" i="0" dirty="0"/>
              <a:t> HEMT</a:t>
            </a:r>
            <a:r>
              <a:rPr lang="zh-CN" altLang="en-US" sz="2000" i="0" dirty="0"/>
              <a:t>截止频率达到</a:t>
            </a:r>
            <a:r>
              <a:rPr lang="en-US" altLang="zh-CN" sz="2000" i="0" dirty="0"/>
              <a:t>200GHz</a:t>
            </a:r>
            <a:r>
              <a:rPr lang="zh-CN" altLang="en-US" sz="2000" i="0" dirty="0"/>
              <a:t>。</a:t>
            </a:r>
            <a:r>
              <a:rPr lang="en-US" altLang="zh-CN" sz="2000" i="0" dirty="0" err="1"/>
              <a:t>GaN</a:t>
            </a:r>
            <a:r>
              <a:rPr lang="en-US" altLang="zh-CN" sz="2000" i="0" dirty="0"/>
              <a:t> HEMT</a:t>
            </a:r>
            <a:r>
              <a:rPr lang="zh-CN" altLang="en-US" sz="2000" i="0" dirty="0"/>
              <a:t>器件是相控阵雷达、移动通信基站的核心部件。</a:t>
            </a:r>
          </a:p>
        </p:txBody>
      </p:sp>
      <p:pic>
        <p:nvPicPr>
          <p:cNvPr id="93185" name="Picture 1"/>
          <p:cNvPicPr>
            <a:picLocks noChangeAspect="1" noChangeArrowheads="1"/>
          </p:cNvPicPr>
          <p:nvPr/>
        </p:nvPicPr>
        <p:blipFill>
          <a:blip r:embed="rId3">
            <a:lum bright="10000" contrast="10000"/>
          </a:blip>
          <a:srcRect t="22266" b="46093"/>
          <a:stretch>
            <a:fillRect/>
          </a:stretch>
        </p:blipFill>
        <p:spPr bwMode="auto">
          <a:xfrm>
            <a:off x="214282" y="3214686"/>
            <a:ext cx="5225097" cy="3313900"/>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lgn="ctr">
              <a:buNone/>
            </a:pPr>
            <a:fld id="{9A0DB2DC-4C9A-4742-B13C-FB6460FD3503}" type="slidenum">
              <a:rPr lang="en-US" altLang="zh-CN" smtClean="0"/>
              <a:t>25</a:t>
            </a:fld>
            <a:endParaRPr lang="en-US" altLang="zh-CN" dirty="0"/>
          </a:p>
        </p:txBody>
      </p:sp>
    </p:spTree>
  </p:cSld>
  <p:clrMapOvr>
    <a:masterClrMapping/>
  </p:clrMapOvr>
  <p:transition>
    <p:pull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a:srcRect/>
          <a:stretch>
            <a:fillRect/>
          </a:stretch>
        </p:blipFill>
        <p:spPr bwMode="auto">
          <a:xfrm>
            <a:off x="2895600" y="836712"/>
            <a:ext cx="6019800" cy="5410200"/>
          </a:xfrm>
          <a:prstGeom prst="rect">
            <a:avLst/>
          </a:prstGeom>
          <a:noFill/>
          <a:ln w="9525">
            <a:noFill/>
            <a:miter lim="800000"/>
            <a:headEnd/>
            <a:tailEnd/>
          </a:ln>
          <a:effectLst/>
        </p:spPr>
      </p:pic>
      <p:sp>
        <p:nvSpPr>
          <p:cNvPr id="9221" name="Rectangle 5"/>
          <p:cNvSpPr>
            <a:spLocks noChangeArrowheads="1"/>
          </p:cNvSpPr>
          <p:nvPr/>
        </p:nvSpPr>
        <p:spPr bwMode="auto">
          <a:xfrm>
            <a:off x="315913" y="6461125"/>
            <a:ext cx="2154757" cy="246221"/>
          </a:xfrm>
          <a:prstGeom prst="rect">
            <a:avLst/>
          </a:prstGeom>
          <a:noFill/>
          <a:ln w="9525">
            <a:noFill/>
            <a:miter lim="800000"/>
          </a:ln>
          <a:effectLst/>
        </p:spPr>
        <p:txBody>
          <a:bodyPr wrap="none">
            <a:spAutoFit/>
          </a:bodyPr>
          <a:lstStyle/>
          <a:p>
            <a:pPr>
              <a:spcBef>
                <a:spcPct val="0"/>
              </a:spcBef>
            </a:pPr>
            <a:r>
              <a:rPr lang="en-US" altLang="zh-CN" sz="1000" i="0"/>
              <a:t>Science VOL 327  1 JANUARY 2010</a:t>
            </a:r>
          </a:p>
        </p:txBody>
      </p:sp>
      <p:sp>
        <p:nvSpPr>
          <p:cNvPr id="9224" name="Text Box 8"/>
          <p:cNvSpPr txBox="1">
            <a:spLocks noChangeArrowheads="1"/>
          </p:cNvSpPr>
          <p:nvPr/>
        </p:nvSpPr>
        <p:spPr bwMode="auto">
          <a:xfrm>
            <a:off x="263525" y="720725"/>
            <a:ext cx="2708275" cy="830997"/>
          </a:xfrm>
          <a:prstGeom prst="rect">
            <a:avLst/>
          </a:prstGeom>
          <a:noFill/>
          <a:ln w="9525" algn="ctr">
            <a:noFill/>
            <a:miter lim="800000"/>
          </a:ln>
          <a:effectLst/>
        </p:spPr>
        <p:txBody>
          <a:bodyPr>
            <a:spAutoFit/>
          </a:bodyPr>
          <a:lstStyle/>
          <a:p>
            <a:pPr marL="342900" indent="-342900"/>
            <a:r>
              <a:rPr lang="en-US" altLang="zh-CN" sz="1600" i="0" dirty="0"/>
              <a:t>Fig.4 Schematic illustration</a:t>
            </a:r>
            <a:r>
              <a:rPr lang="en-US" altLang="zh-CN" i="0" dirty="0"/>
              <a:t> </a:t>
            </a:r>
          </a:p>
          <a:p>
            <a:pPr marL="342900" indent="-342900"/>
            <a:endParaRPr lang="en-US" altLang="zh-CN" i="0" dirty="0"/>
          </a:p>
        </p:txBody>
      </p:sp>
      <p:sp>
        <p:nvSpPr>
          <p:cNvPr id="9225" name="Text Box 9"/>
          <p:cNvSpPr txBox="1">
            <a:spLocks noChangeArrowheads="1"/>
          </p:cNvSpPr>
          <p:nvPr/>
        </p:nvSpPr>
        <p:spPr bwMode="auto">
          <a:xfrm>
            <a:off x="288925" y="1274763"/>
            <a:ext cx="3292475" cy="584775"/>
          </a:xfrm>
          <a:prstGeom prst="rect">
            <a:avLst/>
          </a:prstGeom>
          <a:noFill/>
          <a:ln w="9525" algn="ctr">
            <a:noFill/>
            <a:miter lim="800000"/>
          </a:ln>
          <a:effectLst/>
        </p:spPr>
        <p:txBody>
          <a:bodyPr>
            <a:spAutoFit/>
          </a:bodyPr>
          <a:lstStyle/>
          <a:p>
            <a:pPr marL="342900" indent="-342900"/>
            <a:r>
              <a:rPr lang="en-US" altLang="zh-CN" sz="1600" i="0" dirty="0"/>
              <a:t>(A) Sheets of charge dipoles </a:t>
            </a:r>
          </a:p>
          <a:p>
            <a:pPr marL="342900" indent="-342900"/>
            <a:r>
              <a:rPr lang="en-US" altLang="zh-CN" sz="1600" i="0" dirty="0"/>
              <a:t>         in every unit cell </a:t>
            </a:r>
            <a:endParaRPr lang="en-US" altLang="zh-CN" i="0" dirty="0"/>
          </a:p>
        </p:txBody>
      </p:sp>
      <p:sp>
        <p:nvSpPr>
          <p:cNvPr id="9227" name="Text Box 11"/>
          <p:cNvSpPr txBox="1">
            <a:spLocks noChangeArrowheads="1"/>
          </p:cNvSpPr>
          <p:nvPr/>
        </p:nvSpPr>
        <p:spPr bwMode="auto">
          <a:xfrm>
            <a:off x="284163" y="2189163"/>
            <a:ext cx="2123787" cy="584775"/>
          </a:xfrm>
          <a:prstGeom prst="rect">
            <a:avLst/>
          </a:prstGeom>
          <a:noFill/>
          <a:ln w="9525" algn="ctr">
            <a:noFill/>
            <a:miter lim="800000"/>
          </a:ln>
          <a:effectLst/>
        </p:spPr>
        <p:txBody>
          <a:bodyPr wrap="none">
            <a:spAutoFit/>
          </a:bodyPr>
          <a:lstStyle/>
          <a:p>
            <a:pPr marL="342900" indent="-342900"/>
            <a:r>
              <a:rPr lang="en-US" altLang="zh-CN" sz="1600" i="0" dirty="0"/>
              <a:t>(B) The net unbalanced</a:t>
            </a:r>
          </a:p>
          <a:p>
            <a:pPr marL="342900" indent="-342900"/>
            <a:r>
              <a:rPr lang="en-US" altLang="zh-CN" sz="1600" i="0" dirty="0"/>
              <a:t>      polarization charge.</a:t>
            </a:r>
          </a:p>
        </p:txBody>
      </p:sp>
      <p:sp>
        <p:nvSpPr>
          <p:cNvPr id="9228" name="Text Box 12"/>
          <p:cNvSpPr txBox="1">
            <a:spLocks noChangeArrowheads="1"/>
          </p:cNvSpPr>
          <p:nvPr/>
        </p:nvSpPr>
        <p:spPr bwMode="auto">
          <a:xfrm>
            <a:off x="265113" y="2909888"/>
            <a:ext cx="1657826" cy="461665"/>
          </a:xfrm>
          <a:prstGeom prst="rect">
            <a:avLst/>
          </a:prstGeom>
          <a:noFill/>
          <a:ln w="9525" algn="ctr">
            <a:noFill/>
            <a:miter lim="800000"/>
          </a:ln>
          <a:effectLst/>
        </p:spPr>
        <p:txBody>
          <a:bodyPr wrap="none">
            <a:spAutoFit/>
          </a:bodyPr>
          <a:lstStyle/>
          <a:p>
            <a:pPr marL="342900" indent="-342900"/>
            <a:r>
              <a:rPr lang="en-US" altLang="zh-CN" sz="1600" i="0"/>
              <a:t>(C) Electric field</a:t>
            </a:r>
            <a:r>
              <a:rPr lang="en-US" altLang="zh-CN" i="0"/>
              <a:t> </a:t>
            </a:r>
          </a:p>
        </p:txBody>
      </p:sp>
      <p:sp>
        <p:nvSpPr>
          <p:cNvPr id="9229" name="Text Box 13"/>
          <p:cNvSpPr txBox="1">
            <a:spLocks noChangeArrowheads="1"/>
          </p:cNvSpPr>
          <p:nvPr/>
        </p:nvSpPr>
        <p:spPr bwMode="auto">
          <a:xfrm>
            <a:off x="282575" y="3975100"/>
            <a:ext cx="2689225" cy="825500"/>
          </a:xfrm>
          <a:prstGeom prst="rect">
            <a:avLst/>
          </a:prstGeom>
          <a:noFill/>
          <a:ln w="9525" algn="ctr">
            <a:noFill/>
            <a:miter lim="800000"/>
          </a:ln>
          <a:effectLst/>
        </p:spPr>
        <p:txBody>
          <a:bodyPr>
            <a:spAutoFit/>
          </a:bodyPr>
          <a:lstStyle/>
          <a:p>
            <a:pPr marL="342900" indent="-342900"/>
            <a:r>
              <a:rPr lang="en-US" altLang="zh-CN" sz="1600" i="0" dirty="0"/>
              <a:t>(D) Energy band bending in the valence band, if holes are not ionized</a:t>
            </a:r>
            <a:endParaRPr lang="en-US" altLang="zh-CN" i="0" dirty="0"/>
          </a:p>
        </p:txBody>
      </p:sp>
      <p:sp>
        <p:nvSpPr>
          <p:cNvPr id="9230" name="Text Box 14"/>
          <p:cNvSpPr txBox="1">
            <a:spLocks noChangeArrowheads="1"/>
          </p:cNvSpPr>
          <p:nvPr/>
        </p:nvSpPr>
        <p:spPr bwMode="auto">
          <a:xfrm>
            <a:off x="301625" y="5181600"/>
            <a:ext cx="2608406" cy="830997"/>
          </a:xfrm>
          <a:prstGeom prst="rect">
            <a:avLst/>
          </a:prstGeom>
          <a:noFill/>
          <a:ln w="9525" algn="ctr">
            <a:noFill/>
            <a:miter lim="800000"/>
          </a:ln>
          <a:effectLst/>
        </p:spPr>
        <p:txBody>
          <a:bodyPr wrap="none">
            <a:spAutoFit/>
          </a:bodyPr>
          <a:lstStyle/>
          <a:p>
            <a:pPr marL="342900" indent="-342900"/>
            <a:r>
              <a:rPr lang="en-US" altLang="zh-CN" sz="1600" i="0"/>
              <a:t>(E) Field  ionization of holes </a:t>
            </a:r>
          </a:p>
          <a:p>
            <a:pPr marL="342900" indent="-342900"/>
            <a:r>
              <a:rPr lang="en-US" altLang="zh-CN" sz="1600" i="0"/>
              <a:t>     results in a steady-state </a:t>
            </a:r>
          </a:p>
          <a:p>
            <a:pPr marL="342900" indent="-342900"/>
            <a:r>
              <a:rPr lang="en-US" altLang="zh-CN" sz="1600" i="0"/>
              <a:t>     energy-band diagram</a:t>
            </a:r>
          </a:p>
        </p:txBody>
      </p:sp>
      <p:sp>
        <p:nvSpPr>
          <p:cNvPr id="9231" name="Text Box 15"/>
          <p:cNvSpPr txBox="1">
            <a:spLocks noChangeArrowheads="1"/>
          </p:cNvSpPr>
          <p:nvPr/>
        </p:nvSpPr>
        <p:spPr bwMode="auto">
          <a:xfrm>
            <a:off x="228600" y="285728"/>
            <a:ext cx="8915400" cy="461665"/>
          </a:xfrm>
          <a:prstGeom prst="rect">
            <a:avLst/>
          </a:prstGeom>
          <a:noFill/>
          <a:ln w="9525">
            <a:noFill/>
            <a:miter lim="800000"/>
          </a:ln>
          <a:effectLst/>
        </p:spPr>
        <p:txBody>
          <a:bodyPr>
            <a:spAutoFit/>
          </a:bodyPr>
          <a:lstStyle/>
          <a:p>
            <a:pPr>
              <a:spcBef>
                <a:spcPct val="0"/>
              </a:spcBef>
            </a:pPr>
            <a:r>
              <a:rPr lang="zh-CN" altLang="en-US" i="0" dirty="0"/>
              <a:t>极化诱导</a:t>
            </a:r>
            <a:r>
              <a:rPr lang="en-US" altLang="zh-CN" i="0" dirty="0"/>
              <a:t>p</a:t>
            </a:r>
            <a:r>
              <a:rPr lang="zh-CN" altLang="en-US" i="0" dirty="0"/>
              <a:t>型掺杂</a:t>
            </a:r>
            <a:endParaRPr lang="en-US" altLang="zh-CN" i="0" dirty="0"/>
          </a:p>
        </p:txBody>
      </p:sp>
      <p:sp>
        <p:nvSpPr>
          <p:cNvPr id="9234" name="Rectangle 18"/>
          <p:cNvSpPr>
            <a:spLocks noChangeArrowheads="1"/>
          </p:cNvSpPr>
          <p:nvPr/>
        </p:nvSpPr>
        <p:spPr bwMode="auto">
          <a:xfrm>
            <a:off x="228600" y="381000"/>
            <a:ext cx="8686800" cy="6019800"/>
          </a:xfrm>
          <a:prstGeom prst="rect">
            <a:avLst/>
          </a:prstGeom>
          <a:noFill/>
          <a:ln w="9525" algn="ctr">
            <a:noFill/>
            <a:miter lim="800000"/>
          </a:ln>
          <a:effectLst/>
        </p:spPr>
        <p:txBody>
          <a:bodyPr wrap="none" anchor="ctr"/>
          <a:lstStyle/>
          <a:p>
            <a:endParaRPr lang="zh-CN" altLang="en-US" i="0"/>
          </a:p>
        </p:txBody>
      </p:sp>
      <p:sp>
        <p:nvSpPr>
          <p:cNvPr id="2" name="灯片编号占位符 1"/>
          <p:cNvSpPr>
            <a:spLocks noGrp="1"/>
          </p:cNvSpPr>
          <p:nvPr>
            <p:ph type="sldNum" sz="quarter" idx="12"/>
          </p:nvPr>
        </p:nvSpPr>
        <p:spPr/>
        <p:txBody>
          <a:bodyPr/>
          <a:lstStyle/>
          <a:p>
            <a:pPr algn="ctr">
              <a:buNone/>
            </a:pPr>
            <a:fld id="{9A0DB2DC-4C9A-4742-B13C-FB6460FD3503}" type="slidenum">
              <a:rPr lang="en-US" altLang="zh-CN" i="0" smtClean="0"/>
              <a:t>26</a:t>
            </a:fld>
            <a:endParaRPr lang="en-US" altLang="zh-CN" i="0" dirty="0"/>
          </a:p>
        </p:txBody>
      </p:sp>
    </p:spTree>
  </p:cSld>
  <p:clrMapOvr>
    <a:masterClrMapping/>
  </p:clrMapOvr>
  <p:transition>
    <p:pull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571480"/>
            <a:ext cx="6429420" cy="461665"/>
          </a:xfrm>
          <a:prstGeom prst="rect">
            <a:avLst/>
          </a:prstGeom>
          <a:noFill/>
        </p:spPr>
        <p:txBody>
          <a:bodyPr wrap="square" rtlCol="0">
            <a:spAutoFit/>
          </a:bodyPr>
          <a:lstStyle/>
          <a:p>
            <a:r>
              <a:rPr lang="zh-CN" altLang="en-US" b="1" i="0" dirty="0"/>
              <a:t>第一次作业</a:t>
            </a:r>
          </a:p>
        </p:txBody>
      </p:sp>
      <p:sp>
        <p:nvSpPr>
          <p:cNvPr id="3" name="TextBox 2"/>
          <p:cNvSpPr txBox="1"/>
          <p:nvPr/>
        </p:nvSpPr>
        <p:spPr>
          <a:xfrm>
            <a:off x="928662" y="1571612"/>
            <a:ext cx="7358114" cy="3046988"/>
          </a:xfrm>
          <a:prstGeom prst="rect">
            <a:avLst/>
          </a:prstGeom>
          <a:noFill/>
        </p:spPr>
        <p:txBody>
          <a:bodyPr wrap="square" rtlCol="0">
            <a:spAutoFit/>
          </a:bodyPr>
          <a:lstStyle/>
          <a:p>
            <a:r>
              <a:rPr lang="en-US" altLang="zh-CN" i="0" dirty="0"/>
              <a:t>1</a:t>
            </a:r>
            <a:r>
              <a:rPr lang="zh-CN" altLang="en-US" i="0" dirty="0"/>
              <a:t>、三代半导体发展历程及应用范围。</a:t>
            </a:r>
            <a:endParaRPr lang="en-US" altLang="zh-CN" i="0" dirty="0"/>
          </a:p>
          <a:p>
            <a:r>
              <a:rPr lang="en-US" altLang="zh-CN" i="0" dirty="0"/>
              <a:t>2</a:t>
            </a:r>
            <a:r>
              <a:rPr lang="zh-CN" altLang="en-US" i="0" dirty="0"/>
              <a:t>、简述宽禁带半导体主要材料、器件发展历史。</a:t>
            </a:r>
            <a:endParaRPr lang="en-US" altLang="zh-CN" i="0" dirty="0"/>
          </a:p>
          <a:p>
            <a:r>
              <a:rPr lang="en-US" altLang="zh-CN" i="0" dirty="0"/>
              <a:t>3</a:t>
            </a:r>
            <a:r>
              <a:rPr lang="zh-CN" altLang="en-US" i="0" dirty="0"/>
              <a:t>、试画出</a:t>
            </a:r>
            <a:r>
              <a:rPr lang="en-US" altLang="zh-CN" i="0" dirty="0" err="1"/>
              <a:t>GaN</a:t>
            </a:r>
            <a:r>
              <a:rPr lang="zh-CN" altLang="en-US" i="0" dirty="0"/>
              <a:t>纤锌矿结构的原胞，倒空间第一布里渊区，写出倒格子基矢量，及一些特殊对称点的倒格子矢量。</a:t>
            </a:r>
            <a:endParaRPr lang="en-US" altLang="zh-CN" i="0" dirty="0"/>
          </a:p>
          <a:p>
            <a:r>
              <a:rPr lang="en-US" altLang="zh-CN" i="0" dirty="0"/>
              <a:t>4</a:t>
            </a:r>
            <a:r>
              <a:rPr lang="zh-CN" altLang="en-US" i="0" dirty="0"/>
              <a:t>、从晶体结构分析纤锌矿氮化物的极性是如何形成的，估算普通</a:t>
            </a:r>
            <a:r>
              <a:rPr lang="en-US" altLang="zh-CN" i="0" dirty="0" err="1"/>
              <a:t>GaN</a:t>
            </a:r>
            <a:r>
              <a:rPr lang="zh-CN" altLang="en-US" i="0" dirty="0"/>
              <a:t>的极化电场的大小。试举例强极性在氮化物半导体器件中的应用。</a:t>
            </a:r>
          </a:p>
        </p:txBody>
      </p:sp>
      <p:sp>
        <p:nvSpPr>
          <p:cNvPr id="4" name="灯片编号占位符 3"/>
          <p:cNvSpPr>
            <a:spLocks noGrp="1"/>
          </p:cNvSpPr>
          <p:nvPr>
            <p:ph type="sldNum" sz="quarter" idx="12"/>
          </p:nvPr>
        </p:nvSpPr>
        <p:spPr/>
        <p:txBody>
          <a:bodyPr/>
          <a:lstStyle/>
          <a:p>
            <a:pPr algn="ctr">
              <a:buNone/>
            </a:pPr>
            <a:fld id="{9A0DB2DC-4C9A-4742-B13C-FB6460FD3503}" type="slidenum">
              <a:rPr lang="en-US" altLang="zh-CN" smtClean="0"/>
              <a:t>27</a:t>
            </a:fld>
            <a:endParaRPr lang="en-US" altLang="zh-CN" dirty="0"/>
          </a:p>
        </p:txBody>
      </p:sp>
    </p:spTree>
  </p:cSld>
  <p:clrMapOvr>
    <a:masterClrMapping/>
  </p:clrMapOvr>
  <p:transition>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p:cNvSpPr txBox="1"/>
          <p:nvPr/>
        </p:nvSpPr>
        <p:spPr>
          <a:xfrm>
            <a:off x="500034" y="214290"/>
            <a:ext cx="4897755" cy="534035"/>
          </a:xfrm>
          <a:prstGeom prst="rect">
            <a:avLst/>
          </a:prstGeom>
          <a:noFill/>
        </p:spPr>
        <p:txBody>
          <a:bodyPr wrap="none" rtlCol="0" anchor="t">
            <a:spAutoFit/>
          </a:bodyPr>
          <a:lstStyle/>
          <a:p>
            <a:pPr lvl="0">
              <a:lnSpc>
                <a:spcPct val="120000"/>
              </a:lnSpc>
              <a:spcBef>
                <a:spcPct val="20000"/>
              </a:spcBef>
              <a:buClr>
                <a:schemeClr val="tx2"/>
              </a:buClr>
              <a:buSzPct val="50000"/>
              <a:defRPr/>
            </a:pPr>
            <a:r>
              <a:rPr lang="en-US" altLang="zh-CN" b="1" i="0" dirty="0">
                <a:sym typeface="+mn-ea"/>
              </a:rPr>
              <a:t>1.2.1 III</a:t>
            </a:r>
            <a:r>
              <a:rPr lang="zh-CN" altLang="en-US" b="1" i="0" dirty="0">
                <a:sym typeface="+mn-ea"/>
              </a:rPr>
              <a:t>族氮化物的优势特性与应用</a:t>
            </a:r>
            <a:endParaRPr lang="zh-CN" altLang="en-US" dirty="0"/>
          </a:p>
        </p:txBody>
      </p:sp>
      <p:sp>
        <p:nvSpPr>
          <p:cNvPr id="4" name="Text Box 4"/>
          <p:cNvSpPr txBox="1">
            <a:spLocks noChangeArrowheads="1"/>
          </p:cNvSpPr>
          <p:nvPr/>
        </p:nvSpPr>
        <p:spPr bwMode="auto">
          <a:xfrm>
            <a:off x="5500694" y="1500174"/>
            <a:ext cx="3019425" cy="2032000"/>
          </a:xfrm>
          <a:prstGeom prst="rect">
            <a:avLst/>
          </a:prstGeom>
          <a:noFill/>
          <a:ln w="9525">
            <a:noFill/>
            <a:miter lim="800000"/>
          </a:ln>
        </p:spPr>
        <p:txBody>
          <a:bodyPr>
            <a:spAutoFit/>
          </a:bodyPr>
          <a:lstStyle/>
          <a:p>
            <a:r>
              <a:rPr lang="en-US" altLang="zh-CN" sz="1800" b="1" i="0" dirty="0">
                <a:latin typeface="Arial Unicode MS" panose="020B0604020202020204" charset="-122"/>
                <a:ea typeface="Arial Unicode MS" panose="020B0604020202020204" charset="-122"/>
                <a:cs typeface="Arial Unicode MS" panose="020B0604020202020204" charset="-122"/>
              </a:rPr>
              <a:t>TEM image of </a:t>
            </a:r>
            <a:r>
              <a:rPr lang="en-US" altLang="zh-CN" sz="1800" b="1" i="0" dirty="0" err="1">
                <a:latin typeface="Arial Unicode MS" panose="020B0604020202020204" charset="-122"/>
                <a:ea typeface="Arial Unicode MS" panose="020B0604020202020204" charset="-122"/>
                <a:cs typeface="Arial Unicode MS" panose="020B0604020202020204" charset="-122"/>
              </a:rPr>
              <a:t>InGaN</a:t>
            </a:r>
            <a:r>
              <a:rPr lang="en-US" altLang="zh-CN" sz="1800" b="1" i="0" dirty="0">
                <a:latin typeface="Arial Unicode MS" panose="020B0604020202020204" charset="-122"/>
                <a:ea typeface="Arial Unicode MS" panose="020B0604020202020204" charset="-122"/>
                <a:cs typeface="Arial Unicode MS" panose="020B0604020202020204" charset="-122"/>
              </a:rPr>
              <a:t> QW</a:t>
            </a:r>
          </a:p>
          <a:p>
            <a:endParaRPr lang="en-US" altLang="zh-CN" sz="1800" b="1" i="0" dirty="0">
              <a:latin typeface="Arial" panose="020B0604020202020204" pitchFamily="34" charset="0"/>
            </a:endParaRPr>
          </a:p>
          <a:p>
            <a:r>
              <a:rPr lang="en-US" altLang="zh-CN" sz="1800" b="1" i="0" dirty="0" err="1">
                <a:latin typeface="Arial" panose="020B0604020202020204" pitchFamily="34" charset="0"/>
              </a:rPr>
              <a:t>InGaN</a:t>
            </a:r>
            <a:r>
              <a:rPr lang="en-US" altLang="zh-CN" sz="1800" b="1" i="0" dirty="0">
                <a:latin typeface="Arial" panose="020B0604020202020204" pitchFamily="34" charset="0"/>
              </a:rPr>
              <a:t> are used as active region for the purpose of carrier confinement and light emission.</a:t>
            </a:r>
          </a:p>
          <a:p>
            <a:endParaRPr lang="en-US" altLang="zh-CN" sz="1800" b="1" i="0" dirty="0">
              <a:latin typeface="Arial Unicode MS" panose="020B0604020202020204" charset="-122"/>
              <a:ea typeface="Arial Unicode MS" panose="020B0604020202020204" charset="-122"/>
              <a:cs typeface="Arial Unicode MS" panose="020B0604020202020204" charset="-122"/>
            </a:endParaRPr>
          </a:p>
        </p:txBody>
      </p:sp>
      <p:pic>
        <p:nvPicPr>
          <p:cNvPr id="5" name="Picture 29" descr="FIG2r"/>
          <p:cNvPicPr preferRelativeResize="0">
            <a:picLocks noChangeAspect="1" noChangeArrowheads="1"/>
          </p:cNvPicPr>
          <p:nvPr/>
        </p:nvPicPr>
        <p:blipFill>
          <a:blip r:embed="rId2">
            <a:lum bright="12000" contrast="12000"/>
          </a:blip>
          <a:srcRect/>
          <a:stretch>
            <a:fillRect/>
          </a:stretch>
        </p:blipFill>
        <p:spPr bwMode="auto">
          <a:xfrm>
            <a:off x="357158" y="2071678"/>
            <a:ext cx="4343400" cy="2373313"/>
          </a:xfrm>
          <a:prstGeom prst="rect">
            <a:avLst/>
          </a:prstGeom>
          <a:noFill/>
          <a:ln w="9525">
            <a:noFill/>
            <a:miter lim="800000"/>
            <a:headEnd/>
            <a:tailEnd/>
          </a:ln>
        </p:spPr>
      </p:pic>
      <p:sp>
        <p:nvSpPr>
          <p:cNvPr id="6" name="Rectangle 2"/>
          <p:cNvSpPr txBox="1">
            <a:spLocks noChangeArrowheads="1"/>
          </p:cNvSpPr>
          <p:nvPr/>
        </p:nvSpPr>
        <p:spPr>
          <a:xfrm>
            <a:off x="571472" y="1142984"/>
            <a:ext cx="4572032" cy="731838"/>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b="1" i="0" u="none" strike="noStrike" kern="1200" cap="none" spc="0" normalizeH="0" baseline="0" noProof="0" dirty="0" err="1">
                <a:ln>
                  <a:noFill/>
                </a:ln>
                <a:effectLst/>
                <a:uLnTx/>
                <a:uFillTx/>
                <a:latin typeface="+mj-lt"/>
                <a:ea typeface="宋体" panose="02010600030101010101" pitchFamily="2" charset="-122"/>
                <a:cs typeface="+mj-cs"/>
              </a:rPr>
              <a:t>InGaN</a:t>
            </a:r>
            <a:r>
              <a:rPr lang="zh-CN" altLang="en-US" b="1" i="0" dirty="0">
                <a:latin typeface="+mj-lt"/>
                <a:cs typeface="+mj-cs"/>
              </a:rPr>
              <a:t>有源层</a:t>
            </a:r>
            <a:r>
              <a:rPr kumimoji="0" lang="zh-CN" altLang="en-US" b="1" i="0" u="none" strike="noStrike" kern="1200" cap="none" spc="0" normalizeH="0" baseline="0" noProof="0" dirty="0">
                <a:ln>
                  <a:noFill/>
                </a:ln>
                <a:effectLst/>
                <a:uLnTx/>
                <a:uFillTx/>
                <a:latin typeface="+mj-lt"/>
                <a:ea typeface="宋体" panose="02010600030101010101" pitchFamily="2" charset="-122"/>
                <a:cs typeface="+mj-cs"/>
              </a:rPr>
              <a:t>中的载流子局域化</a:t>
            </a:r>
            <a:endParaRPr kumimoji="0" lang="en-US" altLang="zh-CN" b="1" i="0" u="none" strike="noStrike" kern="1200" cap="none" spc="0" normalizeH="0" baseline="0" noProof="0" dirty="0">
              <a:ln>
                <a:noFill/>
              </a:ln>
              <a:effectLst/>
              <a:uLnTx/>
              <a:uFillTx/>
              <a:latin typeface="+mj-lt"/>
              <a:ea typeface="宋体" panose="02010600030101010101" pitchFamily="2" charset="-122"/>
              <a:cs typeface="+mj-cs"/>
            </a:endParaRPr>
          </a:p>
        </p:txBody>
      </p:sp>
      <p:graphicFrame>
        <p:nvGraphicFramePr>
          <p:cNvPr id="7" name="Object 2"/>
          <p:cNvGraphicFramePr>
            <a:graphicFrameLocks noChangeAspect="1"/>
          </p:cNvGraphicFramePr>
          <p:nvPr/>
        </p:nvGraphicFramePr>
        <p:xfrm>
          <a:off x="4929190" y="4214818"/>
          <a:ext cx="4000500" cy="2235200"/>
        </p:xfrm>
        <a:graphic>
          <a:graphicData uri="http://schemas.openxmlformats.org/presentationml/2006/ole">
            <mc:AlternateContent xmlns:mc="http://schemas.openxmlformats.org/markup-compatibility/2006">
              <mc:Choice xmlns:v="urn:schemas-microsoft-com:vml" Requires="v">
                <p:oleObj r:id="rId3" imgW="10048875" imgH="7258050" progId="PBrush">
                  <p:embed/>
                </p:oleObj>
              </mc:Choice>
              <mc:Fallback>
                <p:oleObj r:id="rId3" imgW="10048875" imgH="7258050"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90" y="4214818"/>
                        <a:ext cx="4000500" cy="223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t>28</a:t>
            </a:fld>
            <a:endParaRPr lang="en-US" altLang="zh-CN" dirty="0"/>
          </a:p>
        </p:txBody>
      </p:sp>
    </p:spTree>
  </p:cSld>
  <p:clrMapOvr>
    <a:masterClrMapping/>
  </p:clrMapOvr>
  <p:transition>
    <p:pull dir="l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5562600" y="1828800"/>
            <a:ext cx="2790825" cy="4629150"/>
            <a:chOff x="4221" y="4684"/>
            <a:chExt cx="4395" cy="7290"/>
          </a:xfrm>
        </p:grpSpPr>
        <p:pic>
          <p:nvPicPr>
            <p:cNvPr id="3" name="Picture 4"/>
            <p:cNvPicPr>
              <a:picLocks noChangeAspect="1" noChangeArrowheads="1"/>
            </p:cNvPicPr>
            <p:nvPr/>
          </p:nvPicPr>
          <p:blipFill>
            <a:blip r:embed="rId2"/>
            <a:srcRect/>
            <a:stretch>
              <a:fillRect/>
            </a:stretch>
          </p:blipFill>
          <p:spPr bwMode="auto">
            <a:xfrm>
              <a:off x="4221" y="4684"/>
              <a:ext cx="4306" cy="7217"/>
            </a:xfrm>
            <a:prstGeom prst="rect">
              <a:avLst/>
            </a:prstGeom>
            <a:noFill/>
            <a:ln w="9525">
              <a:noFill/>
              <a:miter lim="800000"/>
              <a:headEnd/>
              <a:tailEnd/>
            </a:ln>
          </p:spPr>
        </p:pic>
        <p:sp>
          <p:nvSpPr>
            <p:cNvPr id="4" name="Text Box 5"/>
            <p:cNvSpPr txBox="1">
              <a:spLocks noChangeArrowheads="1"/>
            </p:cNvSpPr>
            <p:nvPr/>
          </p:nvSpPr>
          <p:spPr bwMode="auto">
            <a:xfrm>
              <a:off x="6966" y="7654"/>
              <a:ext cx="1650" cy="580"/>
            </a:xfrm>
            <a:prstGeom prst="rect">
              <a:avLst/>
            </a:prstGeom>
            <a:noFill/>
            <a:ln w="9525">
              <a:noFill/>
              <a:miter lim="800000"/>
            </a:ln>
          </p:spPr>
          <p:txBody>
            <a:bodyPr/>
            <a:lstStyle/>
            <a:p>
              <a:pPr algn="ctr"/>
              <a:r>
                <a:rPr lang="en-US" altLang="zh-CN" sz="1400" b="1" i="0">
                  <a:solidFill>
                    <a:srgbClr val="FFFFFF"/>
                  </a:solidFill>
                  <a:sym typeface="Symbol" panose="05050102010706020507" pitchFamily="18" charset="2"/>
                </a:rPr>
                <a:t></a:t>
              </a:r>
              <a:r>
                <a:rPr lang="en-US" altLang="zh-CN" sz="1400" b="1" i="0">
                  <a:solidFill>
                    <a:srgbClr val="FFFFFF"/>
                  </a:solidFill>
                </a:rPr>
                <a:t> = 444nm</a:t>
              </a:r>
            </a:p>
          </p:txBody>
        </p:sp>
        <p:sp>
          <p:nvSpPr>
            <p:cNvPr id="5" name="Text Box 6"/>
            <p:cNvSpPr txBox="1">
              <a:spLocks noChangeArrowheads="1"/>
            </p:cNvSpPr>
            <p:nvPr/>
          </p:nvSpPr>
          <p:spPr bwMode="auto">
            <a:xfrm>
              <a:off x="6891" y="11259"/>
              <a:ext cx="1650" cy="580"/>
            </a:xfrm>
            <a:prstGeom prst="rect">
              <a:avLst/>
            </a:prstGeom>
            <a:noFill/>
            <a:ln w="9525">
              <a:noFill/>
              <a:miter lim="800000"/>
            </a:ln>
          </p:spPr>
          <p:txBody>
            <a:bodyPr/>
            <a:lstStyle/>
            <a:p>
              <a:pPr algn="ctr"/>
              <a:r>
                <a:rPr lang="en-US" altLang="zh-CN" sz="1400" b="1" i="0">
                  <a:solidFill>
                    <a:srgbClr val="FFFFFF"/>
                  </a:solidFill>
                  <a:sym typeface="Symbol" panose="05050102010706020507" pitchFamily="18" charset="2"/>
                </a:rPr>
                <a:t></a:t>
              </a:r>
              <a:r>
                <a:rPr lang="en-US" altLang="zh-CN" sz="1400" b="1" i="0">
                  <a:solidFill>
                    <a:srgbClr val="FFFFFF"/>
                  </a:solidFill>
                </a:rPr>
                <a:t> = 497nm</a:t>
              </a:r>
            </a:p>
          </p:txBody>
        </p:sp>
        <p:sp>
          <p:nvSpPr>
            <p:cNvPr id="6" name="Line 7"/>
            <p:cNvSpPr>
              <a:spLocks noChangeShapeType="1"/>
            </p:cNvSpPr>
            <p:nvPr/>
          </p:nvSpPr>
          <p:spPr bwMode="auto">
            <a:xfrm>
              <a:off x="4860" y="11460"/>
              <a:ext cx="945" cy="0"/>
            </a:xfrm>
            <a:prstGeom prst="line">
              <a:avLst/>
            </a:prstGeom>
            <a:noFill/>
            <a:ln w="19050">
              <a:solidFill>
                <a:srgbClr val="FFFFFF"/>
              </a:solidFill>
              <a:round/>
              <a:headEnd type="stealth" w="med" len="med"/>
              <a:tailEnd type="stealth" w="med" len="med"/>
            </a:ln>
          </p:spPr>
          <p:txBody>
            <a:bodyPr/>
            <a:lstStyle/>
            <a:p>
              <a:endParaRPr lang="zh-CN" altLang="en-US" i="0"/>
            </a:p>
          </p:txBody>
        </p:sp>
        <p:sp>
          <p:nvSpPr>
            <p:cNvPr id="7" name="Text Box 8"/>
            <p:cNvSpPr txBox="1">
              <a:spLocks noChangeArrowheads="1"/>
            </p:cNvSpPr>
            <p:nvPr/>
          </p:nvSpPr>
          <p:spPr bwMode="auto">
            <a:xfrm>
              <a:off x="4761" y="11394"/>
              <a:ext cx="1155" cy="580"/>
            </a:xfrm>
            <a:prstGeom prst="rect">
              <a:avLst/>
            </a:prstGeom>
            <a:noFill/>
            <a:ln w="9525">
              <a:noFill/>
              <a:miter lim="800000"/>
            </a:ln>
          </p:spPr>
          <p:txBody>
            <a:bodyPr/>
            <a:lstStyle/>
            <a:p>
              <a:pPr algn="ctr"/>
              <a:r>
                <a:rPr lang="en-US" altLang="zh-CN" sz="1400" b="1" i="0">
                  <a:solidFill>
                    <a:srgbClr val="FFFFFF"/>
                  </a:solidFill>
                </a:rPr>
                <a:t>1.0 </a:t>
              </a:r>
              <a:r>
                <a:rPr lang="en-US" altLang="zh-CN" sz="1400" b="1" i="0">
                  <a:solidFill>
                    <a:srgbClr val="FFFFFF"/>
                  </a:solidFill>
                  <a:sym typeface="Symbol" panose="05050102010706020507" pitchFamily="18" charset="2"/>
                </a:rPr>
                <a:t></a:t>
              </a:r>
              <a:r>
                <a:rPr lang="en-US" altLang="zh-CN" sz="1400" b="1" i="0">
                  <a:solidFill>
                    <a:srgbClr val="FFFFFF"/>
                  </a:solidFill>
                </a:rPr>
                <a:t>m</a:t>
              </a:r>
            </a:p>
          </p:txBody>
        </p:sp>
      </p:grpSp>
      <p:sp>
        <p:nvSpPr>
          <p:cNvPr id="8" name="Line 9"/>
          <p:cNvSpPr>
            <a:spLocks noChangeShapeType="1"/>
          </p:cNvSpPr>
          <p:nvPr/>
        </p:nvSpPr>
        <p:spPr bwMode="auto">
          <a:xfrm>
            <a:off x="2667000" y="2743200"/>
            <a:ext cx="3200400" cy="0"/>
          </a:xfrm>
          <a:prstGeom prst="line">
            <a:avLst/>
          </a:prstGeom>
          <a:noFill/>
          <a:ln w="38100">
            <a:solidFill>
              <a:srgbClr val="00CCFF"/>
            </a:solidFill>
            <a:round/>
            <a:tailEnd type="triangle" w="med" len="med"/>
          </a:ln>
        </p:spPr>
        <p:txBody>
          <a:bodyPr/>
          <a:lstStyle/>
          <a:p>
            <a:endParaRPr lang="zh-CN" altLang="en-US" i="0"/>
          </a:p>
        </p:txBody>
      </p:sp>
      <p:grpSp>
        <p:nvGrpSpPr>
          <p:cNvPr id="9" name="Group 10"/>
          <p:cNvGrpSpPr/>
          <p:nvPr/>
        </p:nvGrpSpPr>
        <p:grpSpPr bwMode="auto">
          <a:xfrm>
            <a:off x="3657600" y="4267200"/>
            <a:ext cx="2286000" cy="1371600"/>
            <a:chOff x="2258" y="2640"/>
            <a:chExt cx="1440" cy="864"/>
          </a:xfrm>
        </p:grpSpPr>
        <p:sp>
          <p:nvSpPr>
            <p:cNvPr id="10" name="Line 11"/>
            <p:cNvSpPr>
              <a:spLocks noChangeShapeType="1"/>
            </p:cNvSpPr>
            <p:nvPr/>
          </p:nvSpPr>
          <p:spPr bwMode="auto">
            <a:xfrm>
              <a:off x="2269" y="2640"/>
              <a:ext cx="0" cy="864"/>
            </a:xfrm>
            <a:prstGeom prst="line">
              <a:avLst/>
            </a:prstGeom>
            <a:noFill/>
            <a:ln w="38100">
              <a:solidFill>
                <a:srgbClr val="00CCFF"/>
              </a:solidFill>
              <a:round/>
            </a:ln>
          </p:spPr>
          <p:txBody>
            <a:bodyPr/>
            <a:lstStyle/>
            <a:p>
              <a:endParaRPr lang="zh-CN" altLang="en-US" i="0"/>
            </a:p>
          </p:txBody>
        </p:sp>
        <p:sp>
          <p:nvSpPr>
            <p:cNvPr id="11" name="Line 12"/>
            <p:cNvSpPr>
              <a:spLocks noChangeShapeType="1"/>
            </p:cNvSpPr>
            <p:nvPr/>
          </p:nvSpPr>
          <p:spPr bwMode="auto">
            <a:xfrm>
              <a:off x="2258" y="3504"/>
              <a:ext cx="1440" cy="0"/>
            </a:xfrm>
            <a:prstGeom prst="line">
              <a:avLst/>
            </a:prstGeom>
            <a:noFill/>
            <a:ln w="38100">
              <a:solidFill>
                <a:srgbClr val="00CCFF"/>
              </a:solidFill>
              <a:round/>
              <a:tailEnd type="triangle" w="med" len="med"/>
            </a:ln>
          </p:spPr>
          <p:txBody>
            <a:bodyPr/>
            <a:lstStyle/>
            <a:p>
              <a:endParaRPr lang="zh-CN" altLang="en-US" i="0"/>
            </a:p>
          </p:txBody>
        </p:sp>
      </p:grpSp>
      <p:pic>
        <p:nvPicPr>
          <p:cNvPr id="12" name="Picture 13"/>
          <p:cNvPicPr>
            <a:picLocks noChangeAspect="1" noChangeArrowheads="1"/>
          </p:cNvPicPr>
          <p:nvPr/>
        </p:nvPicPr>
        <p:blipFill>
          <a:blip r:embed="rId3"/>
          <a:srcRect/>
          <a:stretch>
            <a:fillRect/>
          </a:stretch>
        </p:blipFill>
        <p:spPr bwMode="auto">
          <a:xfrm>
            <a:off x="685800" y="2003425"/>
            <a:ext cx="4113213" cy="3635375"/>
          </a:xfrm>
          <a:prstGeom prst="rect">
            <a:avLst/>
          </a:prstGeom>
          <a:noFill/>
          <a:ln w="9525">
            <a:noFill/>
            <a:miter lim="800000"/>
            <a:headEnd/>
            <a:tailEnd/>
          </a:ln>
        </p:spPr>
      </p:pic>
      <p:sp>
        <p:nvSpPr>
          <p:cNvPr id="13" name="Text Box 14"/>
          <p:cNvSpPr txBox="1">
            <a:spLocks noChangeArrowheads="1"/>
          </p:cNvSpPr>
          <p:nvPr/>
        </p:nvSpPr>
        <p:spPr bwMode="auto">
          <a:xfrm>
            <a:off x="865846" y="6089650"/>
            <a:ext cx="3886200" cy="366712"/>
          </a:xfrm>
          <a:prstGeom prst="rect">
            <a:avLst/>
          </a:prstGeom>
          <a:noFill/>
          <a:ln w="9525">
            <a:noFill/>
            <a:miter lim="800000"/>
          </a:ln>
        </p:spPr>
        <p:txBody>
          <a:bodyPr>
            <a:spAutoFit/>
          </a:bodyPr>
          <a:lstStyle/>
          <a:p>
            <a:pPr algn="ctr">
              <a:spcBef>
                <a:spcPct val="50000"/>
              </a:spcBef>
            </a:pPr>
            <a:r>
              <a:rPr lang="en-US" altLang="zh-CN" sz="1800" i="0" dirty="0"/>
              <a:t>S. Srinivasan et al APL </a:t>
            </a:r>
            <a:r>
              <a:rPr lang="en-US" altLang="zh-CN" sz="1800" b="1" i="0" dirty="0"/>
              <a:t>80</a:t>
            </a:r>
            <a:r>
              <a:rPr lang="en-US" altLang="zh-CN" sz="1800" i="0" dirty="0"/>
              <a:t>, 550 (2002)</a:t>
            </a:r>
          </a:p>
        </p:txBody>
      </p:sp>
      <p:sp>
        <p:nvSpPr>
          <p:cNvPr id="14" name="标题 16"/>
          <p:cNvSpPr txBox="1"/>
          <p:nvPr/>
        </p:nvSpPr>
        <p:spPr>
          <a:xfrm>
            <a:off x="685800" y="609600"/>
            <a:ext cx="7772400" cy="1143000"/>
          </a:xfrm>
          <a:prstGeom prst="rect">
            <a:avLst/>
          </a:prstGeom>
        </p:spPr>
        <p:txBody>
          <a:bodyPr anchor="ctr">
            <a:normAutofit/>
            <a:scene3d>
              <a:camera prst="orthographicFront"/>
              <a:lightRig rig="soft" dir="t"/>
            </a:scene3d>
            <a:sp3d prstMaterial="softEdge">
              <a:bevelT w="25400" h="25400"/>
            </a:sp3d>
          </a:bodyPr>
          <a:lstStyle/>
          <a:p>
            <a:pPr algn="ctr">
              <a:defRPr/>
            </a:pPr>
            <a:r>
              <a:rPr lang="zh-CN" altLang="en-US" sz="4100" b="1" i="0">
                <a:solidFill>
                  <a:schemeClr val="tx2"/>
                </a:solidFill>
                <a:effectLst>
                  <a:outerShdw blurRad="31750" dist="25400" dir="5400000" algn="tl" rotWithShape="0">
                    <a:srgbClr val="000000">
                      <a:alpha val="25000"/>
                    </a:srgbClr>
                  </a:outerShdw>
                </a:effectLst>
                <a:latin typeface="+mj-lt"/>
                <a:ea typeface="+mj-ea"/>
                <a:cs typeface="+mj-cs"/>
              </a:rPr>
              <a:t>阴极荧光谱</a:t>
            </a:r>
            <a:endParaRPr lang="zh-CN" altLang="en-US" sz="4100" b="1" i="0" dirty="0">
              <a:solidFill>
                <a:schemeClr val="tx2"/>
              </a:solidFill>
              <a:effectLst>
                <a:outerShdw blurRad="31750" dist="25400" dir="5400000" algn="tl" rotWithShape="0">
                  <a:srgbClr val="000000">
                    <a:alpha val="25000"/>
                  </a:srgbClr>
                </a:outerShdw>
              </a:effectLst>
              <a:latin typeface="+mj-lt"/>
              <a:ea typeface="+mj-ea"/>
              <a:cs typeface="+mj-cs"/>
            </a:endParaRPr>
          </a:p>
        </p:txBody>
      </p:sp>
      <p:sp>
        <p:nvSpPr>
          <p:cNvPr id="15" name="灯片编号占位符 14"/>
          <p:cNvSpPr>
            <a:spLocks noGrp="1"/>
          </p:cNvSpPr>
          <p:nvPr>
            <p:ph type="sldNum" sz="quarter" idx="12"/>
          </p:nvPr>
        </p:nvSpPr>
        <p:spPr bwMode="auto">
          <a:xfrm>
            <a:off x="8647113" y="6408738"/>
            <a:ext cx="366712" cy="365125"/>
          </a:xfrm>
          <a:noFill/>
          <a:ln>
            <a:miter lim="800000"/>
          </a:ln>
        </p:spPr>
        <p:txBody>
          <a:bodyPr/>
          <a:lstStyle/>
          <a:p>
            <a:fld id="{53DDE7F0-DAB1-4FE1-AFD3-7D29D3FCCAB0}" type="slidenum">
              <a:rPr lang="en-US" altLang="zh-CN" i="0" smtClean="0"/>
              <a:t>29</a:t>
            </a:fld>
            <a:endParaRPr lang="en-US" altLang="zh-CN" i="0"/>
          </a:p>
        </p:txBody>
      </p:sp>
    </p:spTree>
  </p:cSld>
  <p:clrMapOvr>
    <a:masterClrMapping/>
  </p:clrMapOvr>
  <p:transition>
    <p:pull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428596" y="365126"/>
            <a:ext cx="8572560" cy="1325563"/>
          </a:xfrm>
          <a:prstGeom prst="rect">
            <a:avLst/>
          </a:prstGeom>
        </p:spPr>
        <p:txBody>
          <a:bodyPr vert="horz" wrap="square" anchor="ctr"/>
          <a:lstStyle/>
          <a:p>
            <a:pPr lvl="0" fontAlgn="auto">
              <a:lnSpc>
                <a:spcPct val="90000"/>
              </a:lnSpc>
              <a:spcAft>
                <a:spcPts val="0"/>
              </a:spcAft>
            </a:pPr>
            <a:r>
              <a:rPr kumimoji="0" lang="en-US" altLang="zh-CN" sz="4400" b="1" i="0" u="none" strike="noStrike" kern="1200" cap="none" spc="0" normalizeH="0" baseline="0" noProof="0" dirty="0">
                <a:ln>
                  <a:noFill/>
                </a:ln>
                <a:solidFill>
                  <a:srgbClr val="FF3300"/>
                </a:solidFill>
                <a:effectLst/>
                <a:uLnTx/>
                <a:uFillTx/>
                <a:latin typeface="+mn-ea"/>
                <a:ea typeface="+mn-ea"/>
                <a:cs typeface="+mj-cs"/>
              </a:rPr>
              <a:t>1.2</a:t>
            </a:r>
            <a:r>
              <a:rPr lang="zh-CN" altLang="en-US" sz="4400" b="1" i="0" dirty="0">
                <a:solidFill>
                  <a:srgbClr val="FF3300"/>
                </a:solidFill>
                <a:latin typeface="+mn-ea"/>
                <a:ea typeface="+mn-ea"/>
                <a:cs typeface="+mj-cs"/>
              </a:rPr>
              <a:t>宽禁带半导体优势特性与应用</a:t>
            </a:r>
          </a:p>
        </p:txBody>
      </p:sp>
      <p:sp>
        <p:nvSpPr>
          <p:cNvPr id="3" name="Rectangle 3"/>
          <p:cNvSpPr txBox="1">
            <a:spLocks noChangeArrowheads="1"/>
          </p:cNvSpPr>
          <p:nvPr/>
        </p:nvSpPr>
        <p:spPr>
          <a:xfrm>
            <a:off x="1126466" y="1995478"/>
            <a:ext cx="6588806" cy="3648100"/>
          </a:xfrm>
          <a:prstGeom prst="rect">
            <a:avLst/>
          </a:prstGeom>
          <a:solidFill>
            <a:srgbClr val="0000FF"/>
          </a:solidFill>
        </p:spPr>
        <p:txBody>
          <a:bodyPr vert="horz" rtlCol="0">
            <a:normAutofit fontScale="75000" lnSpcReduction="20000"/>
          </a:bodyPr>
          <a:lstStyle/>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a:solidFill>
                  <a:schemeClr val="bg1"/>
                </a:solidFill>
                <a:latin typeface="黑体" panose="02010609060101010101" pitchFamily="49" charset="-122"/>
                <a:ea typeface="黑体" panose="02010609060101010101" pitchFamily="49" charset="-122"/>
              </a:rPr>
              <a:t>III-V</a:t>
            </a:r>
            <a:r>
              <a:rPr lang="zh-CN" altLang="en-US" sz="4000" i="0" dirty="0">
                <a:solidFill>
                  <a:schemeClr val="bg1"/>
                </a:solidFill>
                <a:latin typeface="黑体" panose="02010609060101010101" pitchFamily="49" charset="-122"/>
                <a:ea typeface="黑体" panose="02010609060101010101" pitchFamily="49" charset="-122"/>
              </a:rPr>
              <a:t>族氮化物</a:t>
            </a: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zh-CN" sz="3200" i="0" dirty="0">
                <a:solidFill>
                  <a:srgbClr val="FFFF00"/>
                </a:solidFill>
                <a:latin typeface="黑体" panose="02010609060101010101" pitchFamily="49" charset="-122"/>
                <a:ea typeface="黑体" panose="02010609060101010101" pitchFamily="49" charset="-122"/>
              </a:rPr>
              <a:t>宽广直接带隙</a:t>
            </a:r>
            <a:r>
              <a:rPr lang="zh-CN" altLang="zh-CN" sz="3200" i="0" dirty="0">
                <a:solidFill>
                  <a:schemeClr val="bg1"/>
                </a:solidFill>
                <a:latin typeface="黑体" panose="02010609060101010101" pitchFamily="49" charset="-122"/>
                <a:ea typeface="黑体" panose="02010609060101010101" pitchFamily="49" charset="-122"/>
              </a:rPr>
              <a:t>，异质结构与量子阱，强极性，强局域化，高击穿场强和饱和电子漂移速度，高热导率</a:t>
            </a:r>
            <a:endParaRPr lang="en-US" altLang="zh-CN" sz="3200" i="0" dirty="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err="1">
                <a:solidFill>
                  <a:schemeClr val="bg1"/>
                </a:solidFill>
                <a:latin typeface="黑体" panose="02010609060101010101" pitchFamily="49" charset="-122"/>
                <a:ea typeface="黑体" panose="02010609060101010101" pitchFamily="49" charset="-122"/>
              </a:rPr>
              <a:t>SiC</a:t>
            </a:r>
            <a:endParaRPr lang="en-US" altLang="zh-CN" sz="4000" i="0" dirty="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4000" i="0" dirty="0">
                <a:solidFill>
                  <a:schemeClr val="bg1"/>
                </a:solidFill>
                <a:latin typeface="黑体" panose="02010609060101010101" pitchFamily="49" charset="-122"/>
                <a:ea typeface="黑体" panose="02010609060101010101" pitchFamily="49" charset="-122"/>
              </a:rPr>
              <a:t>超宽禁带半导体</a:t>
            </a:r>
            <a:endParaRPr lang="en-US" altLang="zh-CN" sz="4000" i="0" dirty="0">
              <a:solidFill>
                <a:schemeClr val="bg1"/>
              </a:solidFill>
              <a:latin typeface="黑体" panose="02010609060101010101" pitchFamily="49" charset="-122"/>
              <a:ea typeface="黑体" panose="02010609060101010101" pitchFamily="49" charset="-122"/>
            </a:endParaRPr>
          </a:p>
        </p:txBody>
      </p:sp>
      <p:sp>
        <p:nvSpPr>
          <p:cNvPr id="4" name="灯片编号占位符 3"/>
          <p:cNvSpPr txBox="1">
            <a:spLocks noGrp="1" noChangeArrowheads="1"/>
          </p:cNvSpPr>
          <p:nvPr>
            <p:ph type="sldNum" sz="quarter" idx="12"/>
          </p:nvPr>
        </p:nvSpPr>
        <p:spPr bwMode="auto">
          <a:xfrm>
            <a:off x="6457950" y="6356351"/>
            <a:ext cx="2057400" cy="365125"/>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800" i="0" dirty="0">
                <a:solidFill>
                  <a:srgbClr val="636363"/>
                </a:solidFill>
              </a:rPr>
              <a:t>3</a:t>
            </a:fld>
            <a:endParaRPr lang="en-US" altLang="zh-CN" sz="1800" i="0" dirty="0">
              <a:solidFill>
                <a:srgbClr val="636363"/>
              </a:solidFill>
            </a:endParaRPr>
          </a:p>
        </p:txBody>
      </p:sp>
    </p:spTree>
  </p:cSld>
  <p:clrMapOvr>
    <a:masterClrMapping/>
  </p:clrMapOvr>
  <p:transition>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7544" y="1196752"/>
            <a:ext cx="3102713" cy="3946667"/>
          </a:xfrm>
          <a:prstGeom prst="rect">
            <a:avLst/>
          </a:prstGeom>
        </p:spPr>
      </p:pic>
      <p:sp>
        <p:nvSpPr>
          <p:cNvPr id="3" name="矩形 2"/>
          <p:cNvSpPr/>
          <p:nvPr/>
        </p:nvSpPr>
        <p:spPr>
          <a:xfrm>
            <a:off x="1243112" y="5877272"/>
            <a:ext cx="4553024" cy="369332"/>
          </a:xfrm>
          <a:prstGeom prst="rect">
            <a:avLst/>
          </a:prstGeom>
        </p:spPr>
        <p:txBody>
          <a:bodyPr wrap="square">
            <a:spAutoFit/>
          </a:bodyPr>
          <a:lstStyle/>
          <a:p>
            <a:r>
              <a:rPr lang="en-US" altLang="zh-CN" sz="1800" b="1" i="0" dirty="0" err="1">
                <a:cs typeface="Times New Roman" panose="02020603050405020304" pitchFamily="18" charset="0"/>
              </a:rPr>
              <a:t>Y.H.Cho</a:t>
            </a:r>
            <a:r>
              <a:rPr lang="zh-CN" altLang="en-US" sz="1800" b="1" i="0" dirty="0">
                <a:cs typeface="Times New Roman" panose="02020603050405020304" pitchFamily="18" charset="0"/>
              </a:rPr>
              <a:t>，</a:t>
            </a:r>
            <a:r>
              <a:rPr lang="fr-FR" altLang="zh-CN" sz="1800" b="1" i="0" dirty="0">
                <a:cs typeface="Times New Roman" panose="02020603050405020304" pitchFamily="18" charset="0"/>
              </a:rPr>
              <a:t>Appl. Phys. Lett. 73, 1370 (1998)</a:t>
            </a:r>
            <a:endParaRPr lang="zh-CN" altLang="en-US" sz="1800" b="1" dirty="0">
              <a:cs typeface="Times New Roman" panose="02020603050405020304" pitchFamily="18" charset="0"/>
            </a:endParaRPr>
          </a:p>
        </p:txBody>
      </p:sp>
      <p:sp>
        <p:nvSpPr>
          <p:cNvPr id="4" name="Rectangle 2"/>
          <p:cNvSpPr txBox="1">
            <a:spLocks noChangeArrowheads="1"/>
          </p:cNvSpPr>
          <p:nvPr/>
        </p:nvSpPr>
        <p:spPr>
          <a:xfrm>
            <a:off x="2195736" y="476672"/>
            <a:ext cx="4572032" cy="731838"/>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b="1" i="0" u="none" strike="noStrike" kern="1200" cap="none" spc="0" normalizeH="0" baseline="0" noProof="0" dirty="0" err="1">
                <a:ln>
                  <a:noFill/>
                </a:ln>
                <a:effectLst/>
                <a:uLnTx/>
                <a:uFillTx/>
                <a:latin typeface="+mj-lt"/>
                <a:ea typeface="宋体" panose="02010600030101010101" pitchFamily="2" charset="-122"/>
                <a:cs typeface="+mj-cs"/>
              </a:rPr>
              <a:t>InGaN</a:t>
            </a:r>
            <a:r>
              <a:rPr lang="zh-CN" altLang="en-US" b="1" i="0" dirty="0">
                <a:latin typeface="+mj-lt"/>
                <a:cs typeface="+mj-cs"/>
              </a:rPr>
              <a:t>有源层</a:t>
            </a:r>
            <a:r>
              <a:rPr kumimoji="0" lang="zh-CN" altLang="en-US" b="1" i="0" u="none" strike="noStrike" kern="1200" cap="none" spc="0" normalizeH="0" baseline="0" noProof="0" dirty="0">
                <a:ln>
                  <a:noFill/>
                </a:ln>
                <a:effectLst/>
                <a:uLnTx/>
                <a:uFillTx/>
                <a:latin typeface="+mj-lt"/>
                <a:ea typeface="宋体" panose="02010600030101010101" pitchFamily="2" charset="-122"/>
                <a:cs typeface="+mj-cs"/>
              </a:rPr>
              <a:t>中的载流子局域化</a:t>
            </a:r>
            <a:endParaRPr kumimoji="0" lang="en-US" altLang="zh-CN" b="1" i="0" u="none" strike="noStrike" kern="1200" cap="none" spc="0" normalizeH="0" baseline="0" noProof="0" dirty="0">
              <a:ln>
                <a:noFill/>
              </a:ln>
              <a:effectLst/>
              <a:uLnTx/>
              <a:uFillTx/>
              <a:latin typeface="+mj-lt"/>
              <a:ea typeface="宋体" panose="02010600030101010101" pitchFamily="2" charset="-122"/>
              <a:cs typeface="+mj-cs"/>
            </a:endParaRPr>
          </a:p>
        </p:txBody>
      </p:sp>
      <p:sp>
        <p:nvSpPr>
          <p:cNvPr id="5" name="矩形 4"/>
          <p:cNvSpPr/>
          <p:nvPr/>
        </p:nvSpPr>
        <p:spPr>
          <a:xfrm>
            <a:off x="4355976" y="1484784"/>
            <a:ext cx="4536504" cy="2246769"/>
          </a:xfrm>
          <a:prstGeom prst="rect">
            <a:avLst/>
          </a:prstGeom>
        </p:spPr>
        <p:txBody>
          <a:bodyPr wrap="square">
            <a:spAutoFit/>
          </a:bodyPr>
          <a:lstStyle/>
          <a:p>
            <a:r>
              <a:rPr lang="en-US" altLang="zh-CN" sz="2000" i="0" dirty="0"/>
              <a:t>S-shaped </a:t>
            </a:r>
            <a:r>
              <a:rPr lang="zh-CN" altLang="en-US" sz="2000" i="0" dirty="0"/>
              <a:t>（</a:t>
            </a:r>
            <a:r>
              <a:rPr lang="en-US" altLang="zh-CN" sz="2000" i="0" dirty="0"/>
              <a:t>decrease–increase–decrease</a:t>
            </a:r>
            <a:r>
              <a:rPr lang="zh-CN" altLang="en-US" sz="2000" i="0" dirty="0"/>
              <a:t>）</a:t>
            </a:r>
            <a:r>
              <a:rPr lang="en-US" altLang="zh-CN" sz="2000" i="0" dirty="0"/>
              <a:t> temperature dependence of the peak energy (Ep) for </a:t>
            </a:r>
            <a:r>
              <a:rPr lang="en-US" altLang="zh-CN" sz="2000" i="0" dirty="0" err="1"/>
              <a:t>InGaN</a:t>
            </a:r>
            <a:r>
              <a:rPr lang="en-US" altLang="zh-CN" sz="2000" i="0" dirty="0"/>
              <a:t>-related PL with</a:t>
            </a:r>
          </a:p>
          <a:p>
            <a:r>
              <a:rPr lang="en-US" altLang="zh-CN" sz="2000" i="0" dirty="0"/>
              <a:t>increasing temperature: Ep redshifts in the temperature range of 10–70 K, </a:t>
            </a:r>
            <a:r>
              <a:rPr lang="en-US" altLang="zh-CN" sz="2000" i="0" dirty="0" err="1"/>
              <a:t>blueshifts</a:t>
            </a:r>
            <a:r>
              <a:rPr lang="en-US" altLang="zh-CN" sz="2000" i="0" dirty="0"/>
              <a:t> for 70–150 K, and redshifts again for 150–300 K with increasing temperature.</a:t>
            </a:r>
            <a:endParaRPr lang="zh-CN" altLang="en-US" sz="2000" i="0" dirty="0"/>
          </a:p>
        </p:txBody>
      </p:sp>
      <p:sp>
        <p:nvSpPr>
          <p:cNvPr id="6" name="矩形 5"/>
          <p:cNvSpPr/>
          <p:nvPr/>
        </p:nvSpPr>
        <p:spPr>
          <a:xfrm>
            <a:off x="4355976" y="3861048"/>
            <a:ext cx="4572000" cy="1015663"/>
          </a:xfrm>
          <a:prstGeom prst="rect">
            <a:avLst/>
          </a:prstGeom>
        </p:spPr>
        <p:txBody>
          <a:bodyPr>
            <a:spAutoFit/>
          </a:bodyPr>
          <a:lstStyle/>
          <a:p>
            <a:r>
              <a:rPr lang="en-US" altLang="zh-CN" sz="2000" i="0" dirty="0"/>
              <a:t>band-tail states arising from large In alloy fluctuations, layer thickness variations, and/or defects in the MQWs.</a:t>
            </a:r>
            <a:endParaRPr lang="zh-CN" altLang="en-US" sz="2000" dirty="0"/>
          </a:p>
        </p:txBody>
      </p:sp>
      <p:sp>
        <p:nvSpPr>
          <p:cNvPr id="7" name="灯片编号占位符 6"/>
          <p:cNvSpPr>
            <a:spLocks noGrp="1"/>
          </p:cNvSpPr>
          <p:nvPr>
            <p:ph type="sldNum" sz="quarter" idx="12"/>
          </p:nvPr>
        </p:nvSpPr>
        <p:spPr/>
        <p:txBody>
          <a:bodyPr/>
          <a:lstStyle/>
          <a:p>
            <a:pPr algn="ctr">
              <a:buNone/>
            </a:pPr>
            <a:fld id="{9A0DB2DC-4C9A-4742-B13C-FB6460FD3503}" type="slidenum">
              <a:rPr lang="en-US" altLang="zh-CN" smtClean="0"/>
              <a:t>30</a:t>
            </a:fld>
            <a:endParaRPr lang="en-US" altLang="zh-CN" dirty="0"/>
          </a:p>
        </p:txBody>
      </p:sp>
    </p:spTree>
  </p:cSld>
  <p:clrMapOvr>
    <a:masterClrMapping/>
  </p:clrMapOvr>
  <p:transition>
    <p:pull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0" y="461963"/>
            <a:ext cx="9083675" cy="5895975"/>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pPr algn="ctr">
              <a:buNone/>
            </a:pPr>
            <a:fld id="{9A0DB2DC-4C9A-4742-B13C-FB6460FD3503}" type="slidenum">
              <a:rPr lang="en-US" altLang="zh-CN" smtClean="0"/>
              <a:t>31</a:t>
            </a:fld>
            <a:endParaRPr lang="en-US" altLang="zh-CN" dirty="0"/>
          </a:p>
        </p:txBody>
      </p:sp>
    </p:spTree>
  </p:cSld>
  <p:clrMapOvr>
    <a:masterClrMapping/>
  </p:clrMapOvr>
  <p:transition>
    <p:pull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p:nvPr/>
        </p:nvSpPr>
        <p:spPr>
          <a:xfrm>
            <a:off x="457200" y="1481138"/>
            <a:ext cx="8229600" cy="4525962"/>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altLang="zh-CN" sz="2800" b="0" i="0" u="none" strike="noStrike" kern="1200" cap="none" spc="0" normalizeH="0" baseline="0" noProof="0">
                <a:ln>
                  <a:noFill/>
                </a:ln>
                <a:solidFill>
                  <a:schemeClr val="tx1"/>
                </a:solidFill>
                <a:effectLst/>
                <a:uLnTx/>
                <a:uFillTx/>
                <a:latin typeface="+mn-lt"/>
                <a:ea typeface="+mn-ea"/>
                <a:cs typeface="+mn-cs"/>
              </a:rPr>
              <a:t>In</a:t>
            </a:r>
            <a:r>
              <a:rPr kumimoji="0" lang="zh-CN" altLang="en-US" sz="2800" b="0" i="0" u="none" strike="noStrike" kern="1200" cap="none" spc="0" normalizeH="0" baseline="0" noProof="0">
                <a:ln>
                  <a:noFill/>
                </a:ln>
                <a:solidFill>
                  <a:schemeClr val="tx1"/>
                </a:solidFill>
                <a:effectLst/>
                <a:uLnTx/>
                <a:uFillTx/>
                <a:latin typeface="+mn-lt"/>
                <a:ea typeface="+mn-ea"/>
                <a:cs typeface="+mn-cs"/>
              </a:rPr>
              <a:t>组分不均匀引起的实空间能带的局域化。</a:t>
            </a:r>
            <a:endParaRPr kumimoji="0" lang="en-US" altLang="zh-CN" sz="2800" b="0" i="0" u="none" strike="noStrike" kern="1200" cap="none" spc="0" normalizeH="0" baseline="0" noProof="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altLang="zh-CN" sz="2800" b="0" i="0" u="none" strike="noStrike" kern="1200" cap="none" spc="0" normalizeH="0" baseline="0" noProof="0">
                <a:ln>
                  <a:noFill/>
                </a:ln>
                <a:solidFill>
                  <a:schemeClr val="tx1"/>
                </a:solidFill>
                <a:effectLst/>
                <a:uLnTx/>
                <a:uFillTx/>
                <a:latin typeface="+mn-lt"/>
                <a:ea typeface="+mn-ea"/>
                <a:cs typeface="+mn-cs"/>
              </a:rPr>
              <a:t>InN</a:t>
            </a:r>
            <a:r>
              <a:rPr kumimoji="0" lang="zh-CN" altLang="en-US" sz="2800" b="0" i="0" u="none" strike="noStrike" kern="1200" cap="none" spc="0" normalizeH="0" baseline="0" noProof="0">
                <a:ln>
                  <a:noFill/>
                </a:ln>
                <a:solidFill>
                  <a:schemeClr val="tx1"/>
                </a:solidFill>
                <a:effectLst/>
                <a:uLnTx/>
                <a:uFillTx/>
                <a:latin typeface="+mn-lt"/>
                <a:ea typeface="+mn-ea"/>
                <a:cs typeface="+mn-cs"/>
              </a:rPr>
              <a:t>量子点，富</a:t>
            </a:r>
            <a:r>
              <a:rPr kumimoji="0" lang="en-US" altLang="zh-CN" sz="2800" b="0" i="0" u="none" strike="noStrike" kern="1200" cap="none" spc="0" normalizeH="0" baseline="0" noProof="0">
                <a:ln>
                  <a:noFill/>
                </a:ln>
                <a:solidFill>
                  <a:schemeClr val="tx1"/>
                </a:solidFill>
                <a:effectLst/>
                <a:uLnTx/>
                <a:uFillTx/>
                <a:latin typeface="+mn-lt"/>
                <a:ea typeface="+mn-ea"/>
                <a:cs typeface="+mn-cs"/>
              </a:rPr>
              <a:t>In</a:t>
            </a:r>
            <a:r>
              <a:rPr kumimoji="0" lang="zh-CN" altLang="en-US" sz="2800" b="0" i="0" u="none" strike="noStrike" kern="1200" cap="none" spc="0" normalizeH="0" baseline="0" noProof="0">
                <a:ln>
                  <a:noFill/>
                </a:ln>
                <a:solidFill>
                  <a:schemeClr val="tx1"/>
                </a:solidFill>
                <a:effectLst/>
                <a:uLnTx/>
                <a:uFillTx/>
                <a:latin typeface="+mn-lt"/>
                <a:ea typeface="+mn-ea"/>
                <a:cs typeface="+mn-cs"/>
              </a:rPr>
              <a:t>团簇</a:t>
            </a:r>
            <a:endParaRPr kumimoji="0" lang="en-US" altLang="zh-CN" sz="2800" b="0" i="0" u="none" strike="noStrike" kern="1200" cap="none" spc="0" normalizeH="0" baseline="0" noProof="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altLang="zh-CN" sz="2800" b="0" i="0" u="none" strike="noStrike" kern="1200" cap="none" spc="0" normalizeH="0" baseline="0" noProof="0">
                <a:ln>
                  <a:noFill/>
                </a:ln>
                <a:solidFill>
                  <a:schemeClr val="tx1"/>
                </a:solidFill>
                <a:effectLst/>
                <a:uLnTx/>
                <a:uFillTx/>
                <a:latin typeface="+mn-lt"/>
                <a:ea typeface="+mn-ea"/>
                <a:cs typeface="+mn-cs"/>
              </a:rPr>
              <a:t>In-N</a:t>
            </a:r>
            <a:r>
              <a:rPr kumimoji="0" lang="zh-CN" altLang="en-US" sz="2800" b="0" i="0" u="none" strike="noStrike" kern="1200" cap="none" spc="0" normalizeH="0" baseline="0" noProof="0">
                <a:ln>
                  <a:noFill/>
                </a:ln>
                <a:solidFill>
                  <a:schemeClr val="tx1"/>
                </a:solidFill>
                <a:effectLst/>
                <a:uLnTx/>
                <a:uFillTx/>
                <a:latin typeface="+mn-lt"/>
                <a:ea typeface="+mn-ea"/>
                <a:cs typeface="+mn-cs"/>
              </a:rPr>
              <a:t>链</a:t>
            </a: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标题 2"/>
          <p:cNvSpPr txBox="1"/>
          <p:nvPr/>
        </p:nvSpPr>
        <p:spPr>
          <a:xfrm>
            <a:off x="457200" y="274638"/>
            <a:ext cx="8229600" cy="114300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4400" b="0" i="0" u="none" strike="noStrike" kern="1200" cap="none" spc="0" normalizeH="0" baseline="0" noProof="0">
                <a:ln>
                  <a:noFill/>
                </a:ln>
                <a:solidFill>
                  <a:schemeClr val="tx1"/>
                </a:solidFill>
                <a:effectLst/>
                <a:uLnTx/>
                <a:uFillTx/>
                <a:latin typeface="+mj-lt"/>
                <a:ea typeface="+mj-ea"/>
                <a:cs typeface="+mj-cs"/>
              </a:rPr>
              <a:t>InGaN</a:t>
            </a:r>
            <a:r>
              <a:rPr kumimoji="0" lang="zh-CN" altLang="en-US" sz="4400" b="0" i="0" u="none" strike="noStrike" kern="1200" cap="none" spc="0" normalizeH="0" baseline="0" noProof="0">
                <a:ln>
                  <a:noFill/>
                </a:ln>
                <a:solidFill>
                  <a:schemeClr val="tx1"/>
                </a:solidFill>
                <a:effectLst/>
                <a:uLnTx/>
                <a:uFillTx/>
                <a:latin typeface="+mj-lt"/>
                <a:ea typeface="+mj-ea"/>
                <a:cs typeface="+mj-cs"/>
              </a:rPr>
              <a:t>发光</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4" name="灯片编号占位符 3"/>
          <p:cNvSpPr>
            <a:spLocks noGrp="1"/>
          </p:cNvSpPr>
          <p:nvPr>
            <p:ph type="sldNum" sz="quarter" idx="12"/>
          </p:nvPr>
        </p:nvSpPr>
        <p:spPr bwMode="auto">
          <a:xfrm>
            <a:off x="8647113" y="6408738"/>
            <a:ext cx="366712" cy="365125"/>
          </a:xfrm>
          <a:noFill/>
          <a:ln>
            <a:miter lim="800000"/>
          </a:ln>
        </p:spPr>
        <p:txBody>
          <a:bodyPr/>
          <a:lstStyle/>
          <a:p>
            <a:fld id="{D7335A3D-3FDA-4FE5-B460-85B666CB1100}" type="slidenum">
              <a:rPr lang="en-US" altLang="zh-CN" smtClean="0"/>
              <a:t>32</a:t>
            </a:fld>
            <a:endParaRPr lang="en-US" altLang="zh-CN"/>
          </a:p>
        </p:txBody>
      </p:sp>
    </p:spTree>
  </p:cSld>
  <p:clrMapOvr>
    <a:masterClrMapping/>
  </p:clrMapOvr>
  <p:transition>
    <p:pull dir="l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611560" y="980728"/>
            <a:ext cx="4200525" cy="4314825"/>
          </a:xfrm>
          <a:prstGeom prst="rect">
            <a:avLst/>
          </a:prstGeom>
          <a:noFill/>
          <a:ln w="9525">
            <a:noFill/>
            <a:miter lim="800000"/>
            <a:headEnd/>
            <a:tailEnd/>
          </a:ln>
        </p:spPr>
      </p:pic>
      <p:pic>
        <p:nvPicPr>
          <p:cNvPr id="3" name="Picture 3"/>
          <p:cNvPicPr>
            <a:picLocks noChangeAspect="1" noChangeArrowheads="1"/>
          </p:cNvPicPr>
          <p:nvPr/>
        </p:nvPicPr>
        <p:blipFill>
          <a:blip r:embed="rId3" cstate="print"/>
          <a:srcRect/>
          <a:stretch>
            <a:fillRect/>
          </a:stretch>
        </p:blipFill>
        <p:spPr bwMode="auto">
          <a:xfrm>
            <a:off x="2627784" y="6021288"/>
            <a:ext cx="5728692" cy="477391"/>
          </a:xfrm>
          <a:prstGeom prst="rect">
            <a:avLst/>
          </a:prstGeom>
          <a:noFill/>
          <a:ln w="9525">
            <a:noFill/>
            <a:miter lim="800000"/>
            <a:headEnd/>
            <a:tailEnd/>
          </a:ln>
        </p:spPr>
      </p:pic>
      <p:sp>
        <p:nvSpPr>
          <p:cNvPr id="4" name="TextBox 3"/>
          <p:cNvSpPr txBox="1"/>
          <p:nvPr/>
        </p:nvSpPr>
        <p:spPr>
          <a:xfrm>
            <a:off x="5292080" y="2420888"/>
            <a:ext cx="3312368" cy="1938992"/>
          </a:xfrm>
          <a:prstGeom prst="rect">
            <a:avLst/>
          </a:prstGeom>
          <a:noFill/>
        </p:spPr>
        <p:txBody>
          <a:bodyPr wrap="square" rtlCol="0">
            <a:spAutoFit/>
          </a:bodyPr>
          <a:lstStyle/>
          <a:p>
            <a:r>
              <a:rPr lang="en-US" altLang="zh-CN" sz="2400" i="0" dirty="0"/>
              <a:t>In</a:t>
            </a:r>
            <a:r>
              <a:rPr lang="zh-CN" altLang="en-US" sz="2400" i="0" dirty="0"/>
              <a:t>组分增加局域化效应减弱，导致载流子在缺陷处的非辐射复合。绿光</a:t>
            </a:r>
            <a:r>
              <a:rPr lang="en-US" altLang="zh-CN" sz="2400" i="0" dirty="0"/>
              <a:t>LED</a:t>
            </a:r>
            <a:r>
              <a:rPr lang="zh-CN" altLang="en-US" sz="2400" i="0" dirty="0"/>
              <a:t>效率低，“</a:t>
            </a:r>
            <a:r>
              <a:rPr lang="en-US" altLang="zh-CN" sz="2400" i="0" dirty="0"/>
              <a:t>green</a:t>
            </a:r>
            <a:r>
              <a:rPr lang="zh-CN" altLang="en-US" sz="2400" i="0" dirty="0"/>
              <a:t> </a:t>
            </a:r>
            <a:r>
              <a:rPr lang="en-US" altLang="zh-CN" sz="2400" i="0" dirty="0"/>
              <a:t>gap</a:t>
            </a:r>
            <a:r>
              <a:rPr lang="zh-CN" altLang="en-US" sz="2400" i="0" dirty="0"/>
              <a:t>”。</a:t>
            </a:r>
          </a:p>
        </p:txBody>
      </p:sp>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b="75186"/>
          <a:stretch>
            <a:fillRect/>
          </a:stretch>
        </p:blipFill>
        <p:spPr>
          <a:xfrm>
            <a:off x="7524328" y="188640"/>
            <a:ext cx="1405034" cy="415010"/>
          </a:xfrm>
          <a:prstGeom prst="rect">
            <a:avLst/>
          </a:prstGeom>
        </p:spPr>
      </p:pic>
      <p:sp>
        <p:nvSpPr>
          <p:cNvPr id="6" name="灯片编号占位符 1"/>
          <p:cNvSpPr>
            <a:spLocks noGrp="1"/>
          </p:cNvSpPr>
          <p:nvPr>
            <p:ph type="sldNum" sz="quarter" idx="12"/>
          </p:nvPr>
        </p:nvSpPr>
        <p:spPr>
          <a:xfrm>
            <a:off x="6553200" y="6356350"/>
            <a:ext cx="2133600" cy="365125"/>
          </a:xfrm>
        </p:spPr>
        <p:txBody>
          <a:bodyPr/>
          <a:lstStyle/>
          <a:p>
            <a:fld id="{0C913308-F349-4B6D-A68A-DD1791B4A57B}" type="slidenum">
              <a:rPr lang="zh-CN" altLang="en-US" smtClean="0"/>
              <a:t>33</a:t>
            </a:fld>
            <a:endParaRPr lang="zh-CN" altLang="en-US"/>
          </a:p>
        </p:txBody>
      </p:sp>
    </p:spTree>
  </p:cSld>
  <p:clrMapOvr>
    <a:masterClrMapping/>
  </p:clrMapOvr>
  <p:transition>
    <p:pull dir="l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Line 2"/>
          <p:cNvSpPr>
            <a:spLocks noChangeShapeType="1"/>
          </p:cNvSpPr>
          <p:nvPr/>
        </p:nvSpPr>
        <p:spPr bwMode="auto">
          <a:xfrm>
            <a:off x="984250" y="923925"/>
            <a:ext cx="7397750" cy="14288"/>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250" name="Text Box 3"/>
          <p:cNvSpPr txBox="1">
            <a:spLocks noChangeArrowheads="1"/>
          </p:cNvSpPr>
          <p:nvPr/>
        </p:nvSpPr>
        <p:spPr bwMode="auto">
          <a:xfrm>
            <a:off x="539552" y="3402742"/>
            <a:ext cx="860444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sz="2000" b="1" i="0" dirty="0">
                <a:solidFill>
                  <a:srgbClr val="FF0000"/>
                </a:solidFill>
                <a:latin typeface="黑体" panose="02010609060101010101" pitchFamily="49" charset="-122"/>
                <a:ea typeface="黑体" panose="02010609060101010101" pitchFamily="49" charset="-122"/>
              </a:rPr>
              <a:t>◆</a:t>
            </a:r>
            <a:r>
              <a:rPr lang="zh-CN" altLang="en-US" sz="2000" b="1" i="0" dirty="0">
                <a:latin typeface="黑体" panose="02010609060101010101" pitchFamily="49" charset="-122"/>
                <a:ea typeface="黑体" panose="02010609060101010101" pitchFamily="49" charset="-122"/>
              </a:rPr>
              <a:t>高饱和电子漂移速度</a:t>
            </a:r>
            <a:r>
              <a:rPr lang="en-US" altLang="zh-CN" sz="2000" b="1" i="0" dirty="0">
                <a:latin typeface="黑体" panose="02010609060101010101" pitchFamily="49" charset="-122"/>
                <a:ea typeface="黑体" panose="02010609060101010101" pitchFamily="49" charset="-122"/>
              </a:rPr>
              <a:t>(</a:t>
            </a:r>
            <a:r>
              <a:rPr lang="zh-CN" altLang="en-US" sz="2000" b="1" i="0" dirty="0">
                <a:latin typeface="黑体" panose="02010609060101010101" pitchFamily="49" charset="-122"/>
                <a:ea typeface="黑体" panose="02010609060101010101" pitchFamily="49" charset="-122"/>
              </a:rPr>
              <a:t>比</a:t>
            </a:r>
            <a:r>
              <a:rPr lang="en-US" altLang="zh-CN" sz="2000" b="1" i="0" dirty="0">
                <a:latin typeface="黑体" panose="02010609060101010101" pitchFamily="49" charset="-122"/>
                <a:ea typeface="黑体" panose="02010609060101010101" pitchFamily="49" charset="-122"/>
              </a:rPr>
              <a:t>Si</a:t>
            </a:r>
            <a:r>
              <a:rPr lang="zh-CN" altLang="en-US" sz="2000" b="1" i="0" dirty="0">
                <a:latin typeface="黑体" panose="02010609060101010101" pitchFamily="49" charset="-122"/>
                <a:ea typeface="黑体" panose="02010609060101010101" pitchFamily="49" charset="-122"/>
              </a:rPr>
              <a:t>高</a:t>
            </a:r>
            <a:r>
              <a:rPr lang="en-US" altLang="zh-CN" sz="2000" b="1" i="0" dirty="0">
                <a:latin typeface="黑体" panose="02010609060101010101" pitchFamily="49" charset="-122"/>
                <a:ea typeface="黑体" panose="02010609060101010101" pitchFamily="49" charset="-122"/>
              </a:rPr>
              <a:t>2</a:t>
            </a:r>
            <a:r>
              <a:rPr lang="zh-CN" altLang="en-US" sz="2000" b="1" i="0" dirty="0">
                <a:latin typeface="黑体" panose="02010609060101010101" pitchFamily="49" charset="-122"/>
                <a:ea typeface="黑体" panose="02010609060101010101" pitchFamily="49" charset="-122"/>
              </a:rPr>
              <a:t>倍</a:t>
            </a:r>
            <a:r>
              <a:rPr lang="en-US" altLang="zh-CN" sz="2000" b="1" i="0" dirty="0">
                <a:latin typeface="黑体" panose="02010609060101010101" pitchFamily="49" charset="-122"/>
                <a:ea typeface="黑体" panose="02010609060101010101" pitchFamily="49" charset="-122"/>
              </a:rPr>
              <a:t>)</a:t>
            </a:r>
            <a:r>
              <a:rPr lang="zh-CN" altLang="en-US" sz="2000" b="1" i="0" dirty="0">
                <a:latin typeface="黑体" panose="02010609060101010101" pitchFamily="49" charset="-122"/>
                <a:ea typeface="黑体" panose="02010609060101010101" pitchFamily="49" charset="-122"/>
              </a:rPr>
              <a:t>；</a:t>
            </a:r>
            <a:endParaRPr lang="en-US" altLang="zh-CN" sz="2000" b="1" i="0" dirty="0">
              <a:latin typeface="黑体" panose="02010609060101010101" pitchFamily="49" charset="-122"/>
              <a:ea typeface="黑体" panose="02010609060101010101" pitchFamily="49" charset="-122"/>
            </a:endParaRPr>
          </a:p>
          <a:p>
            <a:pPr algn="ctr">
              <a:lnSpc>
                <a:spcPct val="150000"/>
              </a:lnSpc>
            </a:pPr>
            <a:r>
              <a:rPr lang="zh-CN" altLang="en-US" sz="2000" b="1" i="0" dirty="0">
                <a:latin typeface="黑体" panose="02010609060101010101" pitchFamily="49" charset="-122"/>
                <a:ea typeface="黑体" panose="02010609060101010101" pitchFamily="49" charset="-122"/>
              </a:rPr>
              <a:t>     </a:t>
            </a:r>
            <a:r>
              <a:rPr lang="zh-CN" altLang="en-US" sz="2000" b="1" i="0" dirty="0">
                <a:solidFill>
                  <a:srgbClr val="FF0000"/>
                </a:solidFill>
                <a:latin typeface="黑体" panose="02010609060101010101" pitchFamily="49" charset="-122"/>
                <a:ea typeface="黑体" panose="02010609060101010101" pitchFamily="49" charset="-122"/>
              </a:rPr>
              <a:t>◆</a:t>
            </a:r>
            <a:r>
              <a:rPr lang="zh-CN" altLang="en-US" sz="2000" b="1" i="0" dirty="0">
                <a:latin typeface="黑体" panose="02010609060101010101" pitchFamily="49" charset="-122"/>
                <a:ea typeface="黑体" panose="02010609060101010101" pitchFamily="49" charset="-122"/>
              </a:rPr>
              <a:t>高的击穿电场</a:t>
            </a:r>
            <a:r>
              <a:rPr lang="en-US" altLang="zh-CN" sz="2000" b="1" i="0" dirty="0">
                <a:latin typeface="黑体" panose="02010609060101010101" pitchFamily="49" charset="-122"/>
                <a:ea typeface="黑体" panose="02010609060101010101" pitchFamily="49" charset="-122"/>
              </a:rPr>
              <a:t>(</a:t>
            </a:r>
            <a:r>
              <a:rPr lang="zh-CN" altLang="en-US" sz="2000" b="1" i="0" dirty="0">
                <a:latin typeface="黑体" panose="02010609060101010101" pitchFamily="49" charset="-122"/>
                <a:ea typeface="黑体" panose="02010609060101010101" pitchFamily="49" charset="-122"/>
              </a:rPr>
              <a:t>比</a:t>
            </a:r>
            <a:r>
              <a:rPr lang="en-US" altLang="zh-CN" sz="2000" b="1" i="0" dirty="0" err="1">
                <a:latin typeface="黑体" panose="02010609060101010101" pitchFamily="49" charset="-122"/>
                <a:ea typeface="黑体" panose="02010609060101010101" pitchFamily="49" charset="-122"/>
              </a:rPr>
              <a:t>GaAs,Si</a:t>
            </a:r>
            <a:r>
              <a:rPr lang="zh-CN" altLang="en-US" sz="2000" b="1" i="0" dirty="0">
                <a:latin typeface="黑体" panose="02010609060101010101" pitchFamily="49" charset="-122"/>
                <a:ea typeface="黑体" panose="02010609060101010101" pitchFamily="49" charset="-122"/>
              </a:rPr>
              <a:t>高</a:t>
            </a:r>
            <a:r>
              <a:rPr lang="en-US" altLang="zh-CN" sz="2000" b="1" i="0" dirty="0">
                <a:latin typeface="黑体" panose="02010609060101010101" pitchFamily="49" charset="-122"/>
                <a:ea typeface="黑体" panose="02010609060101010101" pitchFamily="49" charset="-122"/>
              </a:rPr>
              <a:t>10</a:t>
            </a:r>
            <a:r>
              <a:rPr lang="zh-CN" altLang="en-US" sz="2000" b="1" i="0" dirty="0">
                <a:latin typeface="黑体" panose="02010609060101010101" pitchFamily="49" charset="-122"/>
                <a:ea typeface="黑体" panose="02010609060101010101" pitchFamily="49" charset="-122"/>
              </a:rPr>
              <a:t>倍以上</a:t>
            </a:r>
            <a:r>
              <a:rPr lang="en-US" altLang="zh-CN" sz="2000" b="1" i="0" dirty="0">
                <a:latin typeface="黑体" panose="02010609060101010101" pitchFamily="49" charset="-122"/>
                <a:ea typeface="黑体" panose="02010609060101010101" pitchFamily="49" charset="-122"/>
              </a:rPr>
              <a:t>)</a:t>
            </a:r>
            <a:r>
              <a:rPr lang="zh-CN" altLang="en-US" sz="2000" b="1" i="0" dirty="0">
                <a:latin typeface="黑体" panose="02010609060101010101" pitchFamily="49" charset="-122"/>
                <a:ea typeface="黑体" panose="02010609060101010101" pitchFamily="49" charset="-122"/>
              </a:rPr>
              <a:t>；</a:t>
            </a:r>
          </a:p>
          <a:p>
            <a:pPr algn="ctr">
              <a:lnSpc>
                <a:spcPct val="150000"/>
              </a:lnSpc>
            </a:pPr>
            <a:r>
              <a:rPr lang="zh-CN" altLang="en-US" sz="2000" b="1" i="0" dirty="0">
                <a:solidFill>
                  <a:srgbClr val="FF0000"/>
                </a:solidFill>
                <a:latin typeface="黑体" panose="02010609060101010101" pitchFamily="49" charset="-122"/>
                <a:ea typeface="黑体" panose="02010609060101010101" pitchFamily="49" charset="-122"/>
              </a:rPr>
              <a:t>◆</a:t>
            </a:r>
            <a:r>
              <a:rPr lang="zh-CN" altLang="en-US" sz="2000" b="1" i="0" dirty="0">
                <a:latin typeface="黑体" panose="02010609060101010101" pitchFamily="49" charset="-122"/>
                <a:ea typeface="黑体" panose="02010609060101010101" pitchFamily="49" charset="-122"/>
              </a:rPr>
              <a:t>高热导率</a:t>
            </a:r>
            <a:r>
              <a:rPr lang="en-US" altLang="zh-CN" sz="2000" b="1" i="0" dirty="0">
                <a:latin typeface="黑体" panose="02010609060101010101" pitchFamily="49" charset="-122"/>
                <a:ea typeface="黑体" panose="02010609060101010101" pitchFamily="49" charset="-122"/>
              </a:rPr>
              <a:t>(</a:t>
            </a:r>
            <a:r>
              <a:rPr lang="zh-CN" altLang="en-US" sz="2000" b="1" i="0" dirty="0">
                <a:latin typeface="黑体" panose="02010609060101010101" pitchFamily="49" charset="-122"/>
                <a:ea typeface="黑体" panose="02010609060101010101" pitchFamily="49" charset="-122"/>
              </a:rPr>
              <a:t>比</a:t>
            </a:r>
            <a:r>
              <a:rPr lang="en-US" altLang="zh-CN" sz="2000" b="1" i="0" dirty="0">
                <a:latin typeface="黑体" panose="02010609060101010101" pitchFamily="49" charset="-122"/>
                <a:ea typeface="黑体" panose="02010609060101010101" pitchFamily="49" charset="-122"/>
              </a:rPr>
              <a:t>GaAs</a:t>
            </a:r>
            <a:r>
              <a:rPr lang="zh-CN" altLang="en-US" sz="2000" b="1" i="0" dirty="0">
                <a:latin typeface="黑体" panose="02010609060101010101" pitchFamily="49" charset="-122"/>
                <a:ea typeface="黑体" panose="02010609060101010101" pitchFamily="49" charset="-122"/>
              </a:rPr>
              <a:t>高</a:t>
            </a:r>
            <a:r>
              <a:rPr lang="en-US" altLang="zh-CN" sz="2000" b="1" i="0" dirty="0">
                <a:latin typeface="黑体" panose="02010609060101010101" pitchFamily="49" charset="-122"/>
                <a:ea typeface="黑体" panose="02010609060101010101" pitchFamily="49" charset="-122"/>
              </a:rPr>
              <a:t>3</a:t>
            </a:r>
            <a:r>
              <a:rPr lang="zh-CN" altLang="en-US" sz="2000" b="1" i="0" dirty="0">
                <a:latin typeface="黑体" panose="02010609060101010101" pitchFamily="49" charset="-122"/>
                <a:ea typeface="黑体" panose="02010609060101010101" pitchFamily="49" charset="-122"/>
              </a:rPr>
              <a:t>倍</a:t>
            </a:r>
            <a:r>
              <a:rPr lang="en-US" altLang="zh-CN" sz="2000" b="1" i="0" dirty="0">
                <a:latin typeface="黑体" panose="02010609060101010101" pitchFamily="49" charset="-122"/>
                <a:ea typeface="黑体" panose="02010609060101010101" pitchFamily="49" charset="-122"/>
              </a:rPr>
              <a:t>);</a:t>
            </a:r>
          </a:p>
          <a:p>
            <a:pPr algn="ctr">
              <a:lnSpc>
                <a:spcPct val="150000"/>
              </a:lnSpc>
            </a:pPr>
            <a:r>
              <a:rPr lang="en-US" altLang="zh-CN" sz="2000" b="1" i="0" dirty="0">
                <a:solidFill>
                  <a:srgbClr val="FF0000"/>
                </a:solidFill>
                <a:latin typeface="黑体" panose="02010609060101010101" pitchFamily="49" charset="-122"/>
                <a:ea typeface="黑体" panose="02010609060101010101" pitchFamily="49" charset="-122"/>
              </a:rPr>
              <a:t>◆</a:t>
            </a:r>
            <a:r>
              <a:rPr lang="zh-CN" altLang="en-US" sz="2000" b="1" i="0" dirty="0">
                <a:latin typeface="Arial" panose="020B0604020202020204" pitchFamily="34" charset="0"/>
                <a:ea typeface="黑体" panose="02010609060101010101" pitchFamily="49" charset="-122"/>
              </a:rPr>
              <a:t>很小的介电常数</a:t>
            </a:r>
          </a:p>
          <a:p>
            <a:pPr algn="ctr">
              <a:lnSpc>
                <a:spcPct val="150000"/>
              </a:lnSpc>
            </a:pPr>
            <a:r>
              <a:rPr lang="zh-CN" altLang="en-US" sz="3200" b="1" i="0" dirty="0">
                <a:latin typeface="Arial" panose="020B0604020202020204" pitchFamily="34" charset="0"/>
                <a:ea typeface="黑体" panose="02010609060101010101" pitchFamily="49" charset="-122"/>
              </a:rPr>
              <a:t>   </a:t>
            </a:r>
          </a:p>
        </p:txBody>
      </p:sp>
      <p:sp>
        <p:nvSpPr>
          <p:cNvPr id="53251" name="Text Box 4"/>
          <p:cNvSpPr txBox="1">
            <a:spLocks noChangeArrowheads="1"/>
          </p:cNvSpPr>
          <p:nvPr/>
        </p:nvSpPr>
        <p:spPr bwMode="auto">
          <a:xfrm>
            <a:off x="930275" y="3573016"/>
            <a:ext cx="7451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endParaRPr lang="zh-CN" altLang="zh-CN" sz="1800">
              <a:latin typeface="Arial" panose="020B0604020202020204" pitchFamily="34" charset="0"/>
            </a:endParaRPr>
          </a:p>
        </p:txBody>
      </p:sp>
      <p:sp>
        <p:nvSpPr>
          <p:cNvPr id="258053" name="Text Box 5"/>
          <p:cNvSpPr txBox="1">
            <a:spLocks noChangeArrowheads="1"/>
          </p:cNvSpPr>
          <p:nvPr/>
        </p:nvSpPr>
        <p:spPr bwMode="auto">
          <a:xfrm>
            <a:off x="1571625" y="182563"/>
            <a:ext cx="5041900" cy="641350"/>
          </a:xfrm>
          <a:prstGeom prst="rect">
            <a:avLst/>
          </a:prstGeom>
          <a:noFill/>
          <a:ln w="9525">
            <a:noFill/>
            <a:miter lim="800000"/>
          </a:ln>
          <a:effectLst/>
        </p:spPr>
        <p:txBody>
          <a:bodyPr>
            <a:spAutoFit/>
          </a:bodyPr>
          <a:lstStyle/>
          <a:p>
            <a:pPr algn="ctr">
              <a:spcBef>
                <a:spcPct val="50000"/>
              </a:spcBef>
              <a:defRPr/>
            </a:pPr>
            <a:r>
              <a:rPr lang="zh-CN" altLang="en-US" sz="3600" b="1" i="0" dirty="0">
                <a:solidFill>
                  <a:srgbClr val="0033CC"/>
                </a:solidFill>
                <a:effectLst>
                  <a:outerShdw blurRad="38100" dist="38100" dir="2700000" algn="tl">
                    <a:srgbClr val="000000"/>
                  </a:outerShdw>
                </a:effectLst>
                <a:latin typeface="Arial" panose="020B0604020202020204" pitchFamily="34" charset="0"/>
                <a:ea typeface="黑体" panose="02010609060101010101" pitchFamily="49" charset="-122"/>
              </a:rPr>
              <a:t>优异电子学性质</a:t>
            </a:r>
          </a:p>
        </p:txBody>
      </p:sp>
      <p:sp>
        <p:nvSpPr>
          <p:cNvPr id="53253" name="Text Box 6"/>
          <p:cNvSpPr txBox="1">
            <a:spLocks noChangeArrowheads="1"/>
          </p:cNvSpPr>
          <p:nvPr/>
        </p:nvSpPr>
        <p:spPr bwMode="auto">
          <a:xfrm>
            <a:off x="1686099" y="5517232"/>
            <a:ext cx="6311354" cy="369332"/>
          </a:xfrm>
          <a:prstGeom prst="rect">
            <a:avLst/>
          </a:prstGeom>
          <a:noFill/>
          <a:ln w="31750">
            <a:solidFill>
              <a:srgbClr val="0000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algn="ctr">
              <a:spcBef>
                <a:spcPct val="50000"/>
              </a:spcBef>
            </a:pPr>
            <a:r>
              <a:rPr lang="zh-CN" altLang="en-US" sz="1800" b="1" i="0" dirty="0">
                <a:solidFill>
                  <a:srgbClr val="FF0000"/>
                </a:solidFill>
                <a:latin typeface="Arial" panose="020B0604020202020204" pitchFamily="34" charset="0"/>
                <a:ea typeface="黑体" panose="02010609060101010101" pitchFamily="49" charset="-122"/>
              </a:rPr>
              <a:t>适合于发展高温、高频、高功率电子器件</a:t>
            </a:r>
            <a:endParaRPr lang="en-US" altLang="zh-CN" sz="1800" dirty="0">
              <a:solidFill>
                <a:srgbClr val="FF0000"/>
              </a:solidFill>
              <a:latin typeface="Arial" panose="020B0604020202020204" pitchFamily="34" charset="0"/>
            </a:endParaRPr>
          </a:p>
        </p:txBody>
      </p:sp>
      <p:sp>
        <p:nvSpPr>
          <p:cNvPr id="5325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66F4A5-1792-4D7F-A15B-E72FB80A0C78}" type="slidenum">
              <a:rPr lang="en-US" altLang="zh-CN" smtClean="0">
                <a:ea typeface="黑体" panose="02010609060101010101" pitchFamily="49" charset="-122"/>
              </a:rPr>
              <a:t>34</a:t>
            </a:fld>
            <a:endParaRPr lang="en-US" altLang="zh-CN">
              <a:ea typeface="黑体" panose="02010609060101010101" pitchFamily="49" charset="-122"/>
            </a:endParaRPr>
          </a:p>
        </p:txBody>
      </p:sp>
      <p:pic>
        <p:nvPicPr>
          <p:cNvPr id="8" name="内容占位符 3"/>
          <p:cNvPicPr>
            <a:picLocks noChangeAspect="1"/>
          </p:cNvPicPr>
          <p:nvPr/>
        </p:nvPicPr>
        <p:blipFill>
          <a:blip r:embed="rId2"/>
          <a:stretch>
            <a:fillRect/>
          </a:stretch>
        </p:blipFill>
        <p:spPr>
          <a:xfrm>
            <a:off x="35496" y="1149684"/>
            <a:ext cx="8877336" cy="2133982"/>
          </a:xfrm>
          <a:prstGeom prst="rect">
            <a:avLst/>
          </a:prstGeom>
        </p:spPr>
      </p:pic>
      <p:sp>
        <p:nvSpPr>
          <p:cNvPr id="2" name="椭圆 1"/>
          <p:cNvSpPr/>
          <p:nvPr/>
        </p:nvSpPr>
        <p:spPr>
          <a:xfrm>
            <a:off x="7164288" y="1772816"/>
            <a:ext cx="576064"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ll dir="l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内容占位符 1"/>
          <p:cNvSpPr>
            <a:spLocks noGrp="1" noChangeArrowheads="1"/>
          </p:cNvSpPr>
          <p:nvPr>
            <p:ph idx="1"/>
          </p:nvPr>
        </p:nvSpPr>
        <p:spPr>
          <a:xfrm>
            <a:off x="457200" y="1481138"/>
            <a:ext cx="8401050" cy="4525962"/>
          </a:xfrm>
          <a:solidFill>
            <a:schemeClr val="bg1"/>
          </a:solidFill>
        </p:spPr>
        <p:txBody>
          <a:bodyPr/>
          <a:lstStyle/>
          <a:p>
            <a:r>
              <a:rPr lang="zh-CN" altLang="en-US" sz="2000" dirty="0"/>
              <a:t>在较高的外加电场强度下，电子的漂移速度不再随电场强度线性增加，热电子能量和声学声子能量比拟时，迁移率开始下降，漂移速度与</a:t>
            </a:r>
            <a:r>
              <a:rPr lang="en-US" altLang="zh-CN" sz="2000" dirty="0"/>
              <a:t>|E|</a:t>
            </a:r>
            <a:r>
              <a:rPr lang="zh-CN" altLang="en-US" sz="2000" dirty="0"/>
              <a:t>的方根成正比。进一步增加外加电场，电子能量达到光学波声子能量时，电子和晶格散射将发射光学声子，从而使电子获得的能量又大部分消失，电子达到饱和速度。</a:t>
            </a:r>
            <a:endParaRPr lang="en-US" altLang="zh-CN" sz="2000" dirty="0"/>
          </a:p>
          <a:p>
            <a:r>
              <a:rPr lang="zh-CN" altLang="en-US" sz="2000" dirty="0"/>
              <a:t>进一步增加电场强度，就发生击穿的现象。这是因为电子能量较高时，可以把价带中的电子激发到导带，于是一个载流子变成</a:t>
            </a:r>
            <a:r>
              <a:rPr lang="en-US" altLang="zh-CN" sz="2000" dirty="0"/>
              <a:t>3</a:t>
            </a:r>
            <a:r>
              <a:rPr lang="zh-CN" altLang="en-US" sz="2000" dirty="0"/>
              <a:t>个载流子，这</a:t>
            </a:r>
            <a:r>
              <a:rPr lang="en-US" altLang="zh-CN" sz="2000" dirty="0"/>
              <a:t>3</a:t>
            </a:r>
            <a:r>
              <a:rPr lang="zh-CN" altLang="en-US" sz="2000" dirty="0"/>
              <a:t>个载流子在强电场作用下继续加速，激发出更多的载流子，这种倍增最终导致</a:t>
            </a:r>
            <a:r>
              <a:rPr lang="en-US" altLang="zh-CN" sz="2000" dirty="0" err="1"/>
              <a:t>pn</a:t>
            </a:r>
            <a:r>
              <a:rPr lang="zh-CN" altLang="en-US" sz="2000" dirty="0"/>
              <a:t>结的击穿。</a:t>
            </a:r>
            <a:endParaRPr lang="en-US" altLang="zh-CN" sz="2000" dirty="0"/>
          </a:p>
          <a:p>
            <a:r>
              <a:rPr lang="zh-CN" altLang="en-US" sz="2000" dirty="0"/>
              <a:t>对于宽禁带半导体而言，由于光学声子能量较高，同时能谷间能量差较大，电子必须具有较大的漂移速度才能发生发射光学声子的散射。因而电子饱和速度很高。另外一方面，因为禁带宽度较高，电子激发一对自由的电子空穴对需要更多的能量，这将使得击穿场强高，同时饱和电子速度也比较高。</a:t>
            </a:r>
            <a:endParaRPr lang="en-US" altLang="zh-CN" sz="2000" dirty="0"/>
          </a:p>
        </p:txBody>
      </p:sp>
      <p:sp>
        <p:nvSpPr>
          <p:cNvPr id="3" name="标题 2"/>
          <p:cNvSpPr>
            <a:spLocks noGrp="1"/>
          </p:cNvSpPr>
          <p:nvPr>
            <p:ph type="title"/>
          </p:nvPr>
        </p:nvSpPr>
        <p:spPr>
          <a:xfrm>
            <a:off x="457200" y="260648"/>
            <a:ext cx="8229600" cy="1143000"/>
          </a:xfrm>
        </p:spPr>
        <p:txBody>
          <a:bodyPr>
            <a:normAutofit/>
          </a:bodyPr>
          <a:lstStyle/>
          <a:p>
            <a:pPr algn="ctr">
              <a:defRPr/>
            </a:pPr>
            <a:r>
              <a:rPr lang="zh-CN" altLang="en-US" sz="2800" b="1" dirty="0"/>
              <a:t>饱和电子速度和击穿场强</a:t>
            </a:r>
          </a:p>
        </p:txBody>
      </p:sp>
      <p:sp>
        <p:nvSpPr>
          <p:cNvPr id="26627"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23503D-4716-44A7-8AAB-FFF614C98DDF}" type="slidenum">
              <a:rPr lang="en-US" altLang="zh-CN" i="0" smtClean="0"/>
              <a:t>35</a:t>
            </a:fld>
            <a:endParaRPr lang="en-US" altLang="zh-CN" i="0" dirty="0"/>
          </a:p>
        </p:txBody>
      </p:sp>
    </p:spTree>
  </p:cSld>
  <p:clrMapOvr>
    <a:masterClrMapping/>
  </p:clrMapOvr>
  <p:transition>
    <p:pull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914400" y="0"/>
            <a:ext cx="8229600" cy="1143000"/>
          </a:xfrm>
        </p:spPr>
        <p:txBody>
          <a:bodyPr/>
          <a:lstStyle/>
          <a:p>
            <a:pPr eaLnBrk="1" hangingPunct="1">
              <a:defRPr/>
            </a:pPr>
            <a:r>
              <a:rPr lang="zh-CN" altLang="en-US" sz="3200">
                <a:solidFill>
                  <a:schemeClr val="accent2"/>
                </a:solidFill>
                <a:latin typeface="黑体" panose="02010609060101010101" pitchFamily="49" charset="-122"/>
              </a:rPr>
              <a:t>几种半导体的</a:t>
            </a:r>
            <a:r>
              <a:rPr lang="en-US" altLang="zh-CN" sz="3200">
                <a:solidFill>
                  <a:schemeClr val="accent2"/>
                </a:solidFill>
                <a:latin typeface="黑体" panose="02010609060101010101" pitchFamily="49" charset="-122"/>
              </a:rPr>
              <a:t>RF</a:t>
            </a:r>
            <a:r>
              <a:rPr lang="zh-CN" altLang="en-US" sz="3200">
                <a:solidFill>
                  <a:schemeClr val="accent2"/>
                </a:solidFill>
                <a:latin typeface="黑体" panose="02010609060101010101" pitchFamily="49" charset="-122"/>
              </a:rPr>
              <a:t>功率特性</a:t>
            </a:r>
            <a:endParaRPr lang="en-US" altLang="ja-JP" sz="3200">
              <a:solidFill>
                <a:schemeClr val="accent2"/>
              </a:solidFill>
              <a:latin typeface="黑体" panose="02010609060101010101" pitchFamily="49" charset="-122"/>
              <a:ea typeface="黑体" panose="02010609060101010101" pitchFamily="49" charset="-122"/>
            </a:endParaRPr>
          </a:p>
        </p:txBody>
      </p:sp>
      <p:sp>
        <p:nvSpPr>
          <p:cNvPr id="61443" name="Text Box 3"/>
          <p:cNvSpPr txBox="1">
            <a:spLocks noChangeArrowheads="1"/>
          </p:cNvSpPr>
          <p:nvPr/>
        </p:nvSpPr>
        <p:spPr bwMode="auto">
          <a:xfrm>
            <a:off x="4038600" y="6356350"/>
            <a:ext cx="225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sz="3000" i="0" dirty="0">
                <a:solidFill>
                  <a:srgbClr val="674517"/>
                </a:solidFill>
                <a:latin typeface="Arial" panose="020B0604020202020204" pitchFamily="34" charset="0"/>
                <a:ea typeface="MS PGothic" panose="020B0600070205080204" pitchFamily="34" charset="-128"/>
              </a:rPr>
              <a:t>Frequency</a:t>
            </a:r>
          </a:p>
        </p:txBody>
      </p:sp>
      <p:sp>
        <p:nvSpPr>
          <p:cNvPr id="61444" name="Text Box 4"/>
          <p:cNvSpPr txBox="1">
            <a:spLocks noChangeArrowheads="1"/>
          </p:cNvSpPr>
          <p:nvPr/>
        </p:nvSpPr>
        <p:spPr bwMode="auto">
          <a:xfrm rot="-5400000">
            <a:off x="22225" y="3536950"/>
            <a:ext cx="254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sz="3000" i="0">
                <a:solidFill>
                  <a:srgbClr val="674517"/>
                </a:solidFill>
                <a:latin typeface="Arial" panose="020B0604020202020204" pitchFamily="34" charset="0"/>
                <a:ea typeface="MS PGothic" panose="020B0600070205080204" pitchFamily="34" charset="-128"/>
              </a:rPr>
              <a:t>RF</a:t>
            </a:r>
            <a:r>
              <a:rPr lang="ja-JP" altLang="zh-CN" sz="3000" i="0">
                <a:solidFill>
                  <a:srgbClr val="674517"/>
                </a:solidFill>
                <a:latin typeface="Arial" panose="020B0604020202020204" pitchFamily="34" charset="0"/>
                <a:ea typeface="MS PGothic" panose="020B0600070205080204" pitchFamily="34" charset="-128"/>
              </a:rPr>
              <a:t>　</a:t>
            </a:r>
            <a:r>
              <a:rPr lang="en-US" altLang="ja-JP" sz="3000" i="0">
                <a:solidFill>
                  <a:srgbClr val="674517"/>
                </a:solidFill>
                <a:latin typeface="Arial" panose="020B0604020202020204" pitchFamily="34" charset="0"/>
                <a:ea typeface="MS PGothic" panose="020B0600070205080204" pitchFamily="34" charset="-128"/>
              </a:rPr>
              <a:t>Power</a:t>
            </a:r>
          </a:p>
        </p:txBody>
      </p:sp>
      <p:sp>
        <p:nvSpPr>
          <p:cNvPr id="61445" name="Rectangle 5"/>
          <p:cNvSpPr>
            <a:spLocks noChangeArrowheads="1"/>
          </p:cNvSpPr>
          <p:nvPr/>
        </p:nvSpPr>
        <p:spPr bwMode="auto">
          <a:xfrm>
            <a:off x="2057400" y="1682750"/>
            <a:ext cx="5715000" cy="4587875"/>
          </a:xfrm>
          <a:prstGeom prst="rect">
            <a:avLst/>
          </a:prstGeom>
          <a:solidFill>
            <a:srgbClr val="CCFFFF"/>
          </a:solidFill>
          <a:ln w="38100">
            <a:solidFill>
              <a:srgbClr val="674517"/>
            </a:solidFill>
            <a:miter lim="800000"/>
          </a:ln>
        </p:spPr>
        <p:txBody>
          <a:bodyPr wrap="none" anchor="ct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zh-CN" altLang="en-US" i="0"/>
          </a:p>
        </p:txBody>
      </p:sp>
      <p:sp>
        <p:nvSpPr>
          <p:cNvPr id="61446" name="Oval 6"/>
          <p:cNvSpPr>
            <a:spLocks noChangeArrowheads="1"/>
          </p:cNvSpPr>
          <p:nvPr/>
        </p:nvSpPr>
        <p:spPr bwMode="auto">
          <a:xfrm rot="1440253">
            <a:off x="2206625" y="2249488"/>
            <a:ext cx="2133600" cy="1066800"/>
          </a:xfrm>
          <a:prstGeom prst="ellipse">
            <a:avLst/>
          </a:prstGeom>
          <a:solidFill>
            <a:srgbClr val="CCECFF"/>
          </a:solidFill>
          <a:ln w="19050">
            <a:solidFill>
              <a:srgbClr val="674517"/>
            </a:solidFill>
            <a:round/>
          </a:ln>
        </p:spPr>
        <p:txBody>
          <a:bodyPr wrap="none" anchor="ct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zh-CN" altLang="zh-CN" i="0">
              <a:ea typeface="MS PGothic" panose="020B0600070205080204" pitchFamily="34" charset="-128"/>
            </a:endParaRPr>
          </a:p>
        </p:txBody>
      </p:sp>
      <p:sp>
        <p:nvSpPr>
          <p:cNvPr id="61447" name="Text Box 7"/>
          <p:cNvSpPr txBox="1">
            <a:spLocks noChangeArrowheads="1"/>
          </p:cNvSpPr>
          <p:nvPr/>
        </p:nvSpPr>
        <p:spPr bwMode="auto">
          <a:xfrm>
            <a:off x="2514600" y="5889625"/>
            <a:ext cx="99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1GHz</a:t>
            </a:r>
          </a:p>
        </p:txBody>
      </p:sp>
      <p:sp>
        <p:nvSpPr>
          <p:cNvPr id="61448" name="Text Box 8"/>
          <p:cNvSpPr txBox="1">
            <a:spLocks noChangeArrowheads="1"/>
          </p:cNvSpPr>
          <p:nvPr/>
        </p:nvSpPr>
        <p:spPr bwMode="auto">
          <a:xfrm>
            <a:off x="4343400" y="5889625"/>
            <a:ext cx="121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10GHz</a:t>
            </a:r>
          </a:p>
        </p:txBody>
      </p:sp>
      <p:sp>
        <p:nvSpPr>
          <p:cNvPr id="61449" name="Text Box 9"/>
          <p:cNvSpPr txBox="1">
            <a:spLocks noChangeArrowheads="1"/>
          </p:cNvSpPr>
          <p:nvPr/>
        </p:nvSpPr>
        <p:spPr bwMode="auto">
          <a:xfrm>
            <a:off x="6400800" y="5889625"/>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100GHz</a:t>
            </a:r>
          </a:p>
        </p:txBody>
      </p:sp>
      <p:sp>
        <p:nvSpPr>
          <p:cNvPr id="61450" name="Text Box 10"/>
          <p:cNvSpPr txBox="1">
            <a:spLocks noChangeArrowheads="1"/>
          </p:cNvSpPr>
          <p:nvPr/>
        </p:nvSpPr>
        <p:spPr bwMode="auto">
          <a:xfrm rot="-5400000">
            <a:off x="1477963" y="3985697"/>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10W</a:t>
            </a:r>
          </a:p>
        </p:txBody>
      </p:sp>
      <p:sp>
        <p:nvSpPr>
          <p:cNvPr id="61451" name="Text Box 11"/>
          <p:cNvSpPr txBox="1">
            <a:spLocks noChangeArrowheads="1"/>
          </p:cNvSpPr>
          <p:nvPr/>
        </p:nvSpPr>
        <p:spPr bwMode="auto">
          <a:xfrm rot="-5400000">
            <a:off x="1401763" y="2123559"/>
            <a:ext cx="91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100W</a:t>
            </a:r>
          </a:p>
        </p:txBody>
      </p:sp>
      <p:sp>
        <p:nvSpPr>
          <p:cNvPr id="61452" name="Oval 12"/>
          <p:cNvSpPr>
            <a:spLocks noChangeArrowheads="1"/>
          </p:cNvSpPr>
          <p:nvPr/>
        </p:nvSpPr>
        <p:spPr bwMode="auto">
          <a:xfrm rot="1440253">
            <a:off x="2049463" y="3225800"/>
            <a:ext cx="1524000" cy="858838"/>
          </a:xfrm>
          <a:prstGeom prst="ellipse">
            <a:avLst/>
          </a:prstGeom>
          <a:solidFill>
            <a:srgbClr val="99FFCC"/>
          </a:solidFill>
          <a:ln w="19050">
            <a:solidFill>
              <a:srgbClr val="674517"/>
            </a:solidFill>
            <a:round/>
          </a:ln>
        </p:spPr>
        <p:txBody>
          <a:bodyPr wrap="none" anchor="ct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zh-CN" altLang="zh-CN" i="0">
              <a:ea typeface="MS PGothic" panose="020B0600070205080204" pitchFamily="34" charset="-128"/>
            </a:endParaRPr>
          </a:p>
        </p:txBody>
      </p:sp>
      <p:sp>
        <p:nvSpPr>
          <p:cNvPr id="61453" name="Oval 13"/>
          <p:cNvSpPr>
            <a:spLocks noChangeArrowheads="1"/>
          </p:cNvSpPr>
          <p:nvPr/>
        </p:nvSpPr>
        <p:spPr bwMode="auto">
          <a:xfrm rot="1440253">
            <a:off x="2971800" y="3756025"/>
            <a:ext cx="1597025" cy="806450"/>
          </a:xfrm>
          <a:prstGeom prst="ellipse">
            <a:avLst/>
          </a:prstGeom>
          <a:solidFill>
            <a:srgbClr val="FAF3EA"/>
          </a:solidFill>
          <a:ln w="19050">
            <a:solidFill>
              <a:srgbClr val="674517"/>
            </a:solidFill>
            <a:round/>
          </a:ln>
        </p:spPr>
        <p:txBody>
          <a:bodyPr wrap="none" anchor="ct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zh-CN" altLang="zh-CN" i="0">
              <a:ea typeface="MS PGothic" panose="020B0600070205080204" pitchFamily="34" charset="-128"/>
            </a:endParaRPr>
          </a:p>
        </p:txBody>
      </p:sp>
      <p:sp>
        <p:nvSpPr>
          <p:cNvPr id="61454" name="Oval 14"/>
          <p:cNvSpPr>
            <a:spLocks noChangeArrowheads="1"/>
          </p:cNvSpPr>
          <p:nvPr/>
        </p:nvSpPr>
        <p:spPr bwMode="auto">
          <a:xfrm rot="1440253">
            <a:off x="4114800" y="4060825"/>
            <a:ext cx="2114550" cy="1214438"/>
          </a:xfrm>
          <a:prstGeom prst="ellipse">
            <a:avLst/>
          </a:prstGeom>
          <a:solidFill>
            <a:srgbClr val="FFFFCC"/>
          </a:solidFill>
          <a:ln w="19050">
            <a:solidFill>
              <a:srgbClr val="674517"/>
            </a:solidFill>
            <a:round/>
          </a:ln>
        </p:spPr>
        <p:txBody>
          <a:bodyPr wrap="none" anchor="ct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zh-CN" altLang="zh-CN" i="0">
              <a:ea typeface="MS PGothic" panose="020B0600070205080204" pitchFamily="34" charset="-128"/>
            </a:endParaRPr>
          </a:p>
        </p:txBody>
      </p:sp>
      <p:sp>
        <p:nvSpPr>
          <p:cNvPr id="61455" name="Oval 15"/>
          <p:cNvSpPr>
            <a:spLocks noChangeArrowheads="1"/>
          </p:cNvSpPr>
          <p:nvPr/>
        </p:nvSpPr>
        <p:spPr bwMode="auto">
          <a:xfrm rot="1440253">
            <a:off x="5876925" y="4822825"/>
            <a:ext cx="1752600" cy="1062038"/>
          </a:xfrm>
          <a:prstGeom prst="ellipse">
            <a:avLst/>
          </a:prstGeom>
          <a:solidFill>
            <a:srgbClr val="FFCC99"/>
          </a:solidFill>
          <a:ln w="19050">
            <a:solidFill>
              <a:srgbClr val="674517"/>
            </a:solidFill>
            <a:round/>
          </a:ln>
        </p:spPr>
        <p:txBody>
          <a:bodyPr wrap="none" anchor="ct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zh-CN" altLang="zh-CN" i="0">
              <a:ea typeface="MS PGothic" panose="020B0600070205080204" pitchFamily="34" charset="-128"/>
            </a:endParaRPr>
          </a:p>
        </p:txBody>
      </p:sp>
      <p:sp>
        <p:nvSpPr>
          <p:cNvPr id="61456" name="Text Box 16"/>
          <p:cNvSpPr txBox="1">
            <a:spLocks noChangeArrowheads="1"/>
          </p:cNvSpPr>
          <p:nvPr/>
        </p:nvSpPr>
        <p:spPr bwMode="auto">
          <a:xfrm>
            <a:off x="4800600" y="4441825"/>
            <a:ext cx="99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GaAs</a:t>
            </a:r>
          </a:p>
        </p:txBody>
      </p:sp>
      <p:sp>
        <p:nvSpPr>
          <p:cNvPr id="61457" name="Text Box 17"/>
          <p:cNvSpPr txBox="1">
            <a:spLocks noChangeArrowheads="1"/>
          </p:cNvSpPr>
          <p:nvPr/>
        </p:nvSpPr>
        <p:spPr bwMode="auto">
          <a:xfrm>
            <a:off x="6553200" y="5127625"/>
            <a:ext cx="60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InP</a:t>
            </a:r>
          </a:p>
        </p:txBody>
      </p:sp>
      <p:sp>
        <p:nvSpPr>
          <p:cNvPr id="61458" name="Text Box 18"/>
          <p:cNvSpPr txBox="1">
            <a:spLocks noChangeArrowheads="1"/>
          </p:cNvSpPr>
          <p:nvPr/>
        </p:nvSpPr>
        <p:spPr bwMode="auto">
          <a:xfrm>
            <a:off x="2819400" y="2536825"/>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SiC</a:t>
            </a:r>
          </a:p>
        </p:txBody>
      </p:sp>
      <p:sp>
        <p:nvSpPr>
          <p:cNvPr id="61459" name="Text Box 19"/>
          <p:cNvSpPr txBox="1">
            <a:spLocks noChangeArrowheads="1"/>
          </p:cNvSpPr>
          <p:nvPr/>
        </p:nvSpPr>
        <p:spPr bwMode="auto">
          <a:xfrm>
            <a:off x="2514600" y="3451225"/>
            <a:ext cx="45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Si</a:t>
            </a:r>
          </a:p>
        </p:txBody>
      </p:sp>
      <p:sp>
        <p:nvSpPr>
          <p:cNvPr id="61460" name="Text Box 20"/>
          <p:cNvSpPr txBox="1">
            <a:spLocks noChangeArrowheads="1"/>
          </p:cNvSpPr>
          <p:nvPr/>
        </p:nvSpPr>
        <p:spPr bwMode="auto">
          <a:xfrm>
            <a:off x="3429000" y="3908425"/>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SiGe</a:t>
            </a:r>
          </a:p>
        </p:txBody>
      </p:sp>
      <p:sp>
        <p:nvSpPr>
          <p:cNvPr id="61461" name="Oval 21"/>
          <p:cNvSpPr>
            <a:spLocks noChangeArrowheads="1"/>
          </p:cNvSpPr>
          <p:nvPr/>
        </p:nvSpPr>
        <p:spPr bwMode="auto">
          <a:xfrm rot="1923518">
            <a:off x="2743200" y="2355850"/>
            <a:ext cx="4635500" cy="1408113"/>
          </a:xfrm>
          <a:prstGeom prst="ellipse">
            <a:avLst/>
          </a:prstGeom>
          <a:solidFill>
            <a:srgbClr val="FF66FF">
              <a:alpha val="70195"/>
            </a:srgbClr>
          </a:solidFill>
          <a:ln w="19050">
            <a:solidFill>
              <a:srgbClr val="674517"/>
            </a:solidFill>
            <a:round/>
          </a:ln>
        </p:spPr>
        <p:txBody>
          <a:bodyPr wrap="none" anchor="ct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zh-CN" altLang="zh-CN" i="0">
              <a:ea typeface="MS PGothic" panose="020B0600070205080204" pitchFamily="34" charset="-128"/>
            </a:endParaRPr>
          </a:p>
        </p:txBody>
      </p:sp>
      <p:sp>
        <p:nvSpPr>
          <p:cNvPr id="61462" name="Oval 22"/>
          <p:cNvSpPr>
            <a:spLocks noChangeArrowheads="1"/>
          </p:cNvSpPr>
          <p:nvPr/>
        </p:nvSpPr>
        <p:spPr bwMode="auto">
          <a:xfrm rot="1440253">
            <a:off x="4211638" y="2708275"/>
            <a:ext cx="2362200" cy="1219200"/>
          </a:xfrm>
          <a:prstGeom prst="ellipse">
            <a:avLst/>
          </a:prstGeom>
          <a:solidFill>
            <a:srgbClr val="FF66FF"/>
          </a:solidFill>
          <a:ln w="19050">
            <a:solidFill>
              <a:srgbClr val="674517"/>
            </a:solidFill>
            <a:round/>
          </a:ln>
        </p:spPr>
        <p:txBody>
          <a:bodyPr wrap="none" anchor="ct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endParaRPr lang="zh-CN" altLang="zh-CN" i="0">
              <a:ea typeface="MS PGothic" panose="020B0600070205080204" pitchFamily="34" charset="-128"/>
            </a:endParaRPr>
          </a:p>
        </p:txBody>
      </p:sp>
      <p:sp>
        <p:nvSpPr>
          <p:cNvPr id="61463" name="Text Box 23"/>
          <p:cNvSpPr txBox="1">
            <a:spLocks noChangeArrowheads="1"/>
          </p:cNvSpPr>
          <p:nvPr/>
        </p:nvSpPr>
        <p:spPr bwMode="auto">
          <a:xfrm>
            <a:off x="5076825" y="3141663"/>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ja-JP" i="0">
                <a:solidFill>
                  <a:srgbClr val="674517"/>
                </a:solidFill>
                <a:latin typeface="Arial" panose="020B0604020202020204" pitchFamily="34" charset="0"/>
                <a:ea typeface="MS PGothic" panose="020B0600070205080204" pitchFamily="34" charset="-128"/>
              </a:rPr>
              <a:t>GaN</a:t>
            </a:r>
          </a:p>
        </p:txBody>
      </p:sp>
      <p:sp>
        <p:nvSpPr>
          <p:cNvPr id="61464" name="Line 24"/>
          <p:cNvSpPr>
            <a:spLocks noChangeShapeType="1"/>
          </p:cNvSpPr>
          <p:nvPr/>
        </p:nvSpPr>
        <p:spPr bwMode="auto">
          <a:xfrm>
            <a:off x="871538" y="914400"/>
            <a:ext cx="777875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i="0"/>
          </a:p>
        </p:txBody>
      </p:sp>
      <p:sp>
        <p:nvSpPr>
          <p:cNvPr id="61465" name="灯片编号占位符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fld id="{1D2439ED-DB9E-4CF4-ACCA-C73DDDD9A62C}" type="slidenum">
              <a:rPr kumimoji="0" lang="en-US" altLang="zh-CN" sz="1200" i="0" smtClean="0"/>
              <a:t>36</a:t>
            </a:fld>
            <a:endParaRPr kumimoji="0" lang="en-US" altLang="zh-CN" sz="1200" i="0"/>
          </a:p>
        </p:txBody>
      </p:sp>
    </p:spTree>
  </p:cSld>
  <p:clrMapOvr>
    <a:masterClrMapping/>
  </p:clrMapOvr>
  <p:transition advClick="0">
    <p:pull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9512" y="620688"/>
            <a:ext cx="5915250" cy="3443524"/>
          </a:xfrm>
          <a:prstGeom prst="rect">
            <a:avLst/>
          </a:prstGeom>
        </p:spPr>
      </p:pic>
      <p:sp>
        <p:nvSpPr>
          <p:cNvPr id="4" name="矩形 3"/>
          <p:cNvSpPr/>
          <p:nvPr/>
        </p:nvSpPr>
        <p:spPr>
          <a:xfrm>
            <a:off x="179512" y="5301208"/>
            <a:ext cx="3034026" cy="1323439"/>
          </a:xfrm>
          <a:prstGeom prst="rect">
            <a:avLst/>
          </a:prstGeom>
        </p:spPr>
        <p:txBody>
          <a:bodyPr wrap="square">
            <a:spAutoFit/>
          </a:bodyPr>
          <a:lstStyle/>
          <a:p>
            <a:r>
              <a:rPr lang="en-US" altLang="zh-CN" sz="2000" i="0" dirty="0">
                <a:ea typeface="+mn-ea"/>
                <a:cs typeface="Times New Roman" panose="02020603050405020304" pitchFamily="18" charset="0"/>
              </a:rPr>
              <a:t>Journal of ELECTRONIC MATERIALS</a:t>
            </a:r>
          </a:p>
          <a:p>
            <a:r>
              <a:rPr lang="en-US" altLang="zh-CN" sz="2000" i="0" dirty="0">
                <a:ea typeface="+mn-ea"/>
                <a:cs typeface="Times New Roman" panose="02020603050405020304" pitchFamily="18" charset="0"/>
              </a:rPr>
              <a:t>https://doi.org/10.1007/s11664-020-08284-7</a:t>
            </a:r>
            <a:endParaRPr lang="zh-CN" altLang="en-US" sz="2000" dirty="0">
              <a:ea typeface="+mn-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ctr">
              <a:buNone/>
            </a:pPr>
            <a:fld id="{9A0DB2DC-4C9A-4742-B13C-FB6460FD3503}" type="slidenum">
              <a:rPr lang="en-US" altLang="zh-CN" smtClean="0"/>
              <a:t>37</a:t>
            </a:fld>
            <a:endParaRPr lang="en-US" altLang="zh-CN" dirty="0"/>
          </a:p>
        </p:txBody>
      </p:sp>
      <p:pic>
        <p:nvPicPr>
          <p:cNvPr id="3" name="图片 2"/>
          <p:cNvPicPr>
            <a:picLocks noChangeAspect="1"/>
          </p:cNvPicPr>
          <p:nvPr/>
        </p:nvPicPr>
        <p:blipFill>
          <a:blip r:embed="rId3"/>
          <a:stretch>
            <a:fillRect/>
          </a:stretch>
        </p:blipFill>
        <p:spPr>
          <a:xfrm>
            <a:off x="3000364" y="1359960"/>
            <a:ext cx="5936209" cy="5409101"/>
          </a:xfrm>
          <a:prstGeom prst="rect">
            <a:avLst/>
          </a:prstGeom>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98425" y="700405"/>
            <a:ext cx="8947150" cy="53511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pPr lvl="2">
              <a:lnSpc>
                <a:spcPct val="120000"/>
              </a:lnSpc>
            </a:pPr>
            <a:endParaRPr lang="en-US" altLang="zh-CN" sz="900" i="0">
              <a:solidFill>
                <a:srgbClr val="FFCC00"/>
              </a:solidFill>
              <a:latin typeface="黑体" panose="02010609060101010101" pitchFamily="49" charset="-122"/>
              <a:ea typeface="黑体" panose="02010609060101010101" pitchFamily="49" charset="-122"/>
            </a:endParaRPr>
          </a:p>
          <a:p>
            <a:pPr marL="24130" lvl="2" indent="22225">
              <a:lnSpc>
                <a:spcPct val="120000"/>
              </a:lnSpc>
            </a:pPr>
            <a:r>
              <a:rPr lang="en-US" altLang="zh-CN" sz="2800" b="1" i="0">
                <a:solidFill>
                  <a:srgbClr val="FF9933"/>
                </a:solidFill>
                <a:latin typeface="黑体" panose="02010609060101010101" pitchFamily="49" charset="-122"/>
                <a:ea typeface="黑体" panose="02010609060101010101" pitchFamily="49" charset="-122"/>
              </a:rPr>
              <a:t>●</a:t>
            </a:r>
            <a:r>
              <a:rPr lang="zh-CN" altLang="en-US" sz="3200" b="1" i="0">
                <a:solidFill>
                  <a:srgbClr val="FF3300"/>
                </a:solidFill>
                <a:latin typeface="Arial" panose="020B0604020202020204" pitchFamily="34" charset="0"/>
                <a:ea typeface="黑体" panose="02010609060101010101" pitchFamily="49" charset="-122"/>
              </a:rPr>
              <a:t>发展高频、高功率、高温微电子器件是第一代、第二代半导体技术遗留下来的一块阵地。</a:t>
            </a:r>
          </a:p>
          <a:p>
            <a:pPr marL="24130" lvl="2" indent="22225">
              <a:lnSpc>
                <a:spcPct val="120000"/>
              </a:lnSpc>
            </a:pPr>
            <a:endParaRPr lang="zh-CN" altLang="en-US" sz="1000" b="1" i="0">
              <a:latin typeface="Arial" panose="020B0604020202020204" pitchFamily="34" charset="0"/>
              <a:ea typeface="黑体" panose="02010609060101010101" pitchFamily="49" charset="-122"/>
            </a:endParaRPr>
          </a:p>
          <a:p>
            <a:pPr marL="24130" lvl="2" indent="22225">
              <a:lnSpc>
                <a:spcPct val="120000"/>
              </a:lnSpc>
            </a:pPr>
            <a:r>
              <a:rPr lang="zh-CN" altLang="en-US" sz="2800" b="1" i="0">
                <a:solidFill>
                  <a:srgbClr val="FF9933"/>
                </a:solidFill>
                <a:latin typeface="黑体" panose="02010609060101010101" pitchFamily="49" charset="-122"/>
                <a:ea typeface="黑体" panose="02010609060101010101" pitchFamily="49" charset="-122"/>
              </a:rPr>
              <a:t>●</a:t>
            </a:r>
            <a:r>
              <a:rPr lang="zh-CN" altLang="en-US" sz="2800" b="1" i="0">
                <a:latin typeface="黑体" panose="02010609060101010101" pitchFamily="49" charset="-122"/>
                <a:ea typeface="黑体" panose="02010609060101010101" pitchFamily="49" charset="-122"/>
              </a:rPr>
              <a:t> </a:t>
            </a:r>
            <a:r>
              <a:rPr lang="zh-CN" altLang="en-US" sz="3200" b="1" i="0">
                <a:latin typeface="黑体" panose="02010609060101010101" pitchFamily="49" charset="-122"/>
                <a:ea typeface="黑体" panose="02010609060101010101" pitchFamily="49" charset="-122"/>
              </a:rPr>
              <a:t>随着信息技术、特别是国防电子装备和移动通信领域的迅猛发展以及器件使用环境的日益苛刻</a:t>
            </a:r>
            <a:r>
              <a:rPr lang="en-US" altLang="zh-CN" sz="3200" b="1" i="0">
                <a:latin typeface="黑体" panose="02010609060101010101" pitchFamily="49" charset="-122"/>
                <a:ea typeface="黑体" panose="02010609060101010101" pitchFamily="49" charset="-122"/>
              </a:rPr>
              <a:t>, </a:t>
            </a:r>
            <a:r>
              <a:rPr lang="zh-CN" altLang="en-US" sz="3200" b="1" i="0">
                <a:latin typeface="黑体" panose="02010609060101010101" pitchFamily="49" charset="-122"/>
                <a:ea typeface="黑体" panose="02010609060101010101" pitchFamily="49" charset="-122"/>
              </a:rPr>
              <a:t>对微电子器件的</a:t>
            </a:r>
            <a:r>
              <a:rPr lang="zh-CN" altLang="en-US" sz="3200" b="1" i="0">
                <a:solidFill>
                  <a:srgbClr val="0000CC"/>
                </a:solidFill>
                <a:latin typeface="黑体" panose="02010609060101010101" pitchFamily="49" charset="-122"/>
                <a:ea typeface="黑体" panose="02010609060101010101" pitchFamily="49" charset="-122"/>
              </a:rPr>
              <a:t>高频、高功率、高温、抗辐射、抗腐蚀</a:t>
            </a:r>
            <a:r>
              <a:rPr lang="zh-CN" altLang="en-US" sz="3200" b="1" i="0">
                <a:latin typeface="黑体" panose="02010609060101010101" pitchFamily="49" charset="-122"/>
                <a:ea typeface="黑体" panose="02010609060101010101" pitchFamily="49" charset="-122"/>
              </a:rPr>
              <a:t>等性能的要求不断提高。</a:t>
            </a:r>
          </a:p>
          <a:p>
            <a:pPr marL="24130" lvl="2" indent="22225">
              <a:lnSpc>
                <a:spcPct val="120000"/>
              </a:lnSpc>
            </a:pPr>
            <a:endParaRPr lang="zh-CN" altLang="en-US" sz="1000" b="1" i="0">
              <a:latin typeface="黑体" panose="02010609060101010101" pitchFamily="49" charset="-122"/>
              <a:ea typeface="黑体" panose="02010609060101010101" pitchFamily="49" charset="-122"/>
            </a:endParaRPr>
          </a:p>
          <a:p>
            <a:pPr marL="24130" lvl="2" indent="22225">
              <a:lnSpc>
                <a:spcPct val="120000"/>
              </a:lnSpc>
            </a:pPr>
            <a:r>
              <a:rPr lang="zh-CN" altLang="en-US" sz="2800" b="1" i="0">
                <a:solidFill>
                  <a:srgbClr val="FF9933"/>
                </a:solidFill>
                <a:latin typeface="黑体" panose="02010609060101010101" pitchFamily="49" charset="-122"/>
                <a:ea typeface="黑体" panose="02010609060101010101" pitchFamily="49" charset="-122"/>
              </a:rPr>
              <a:t>●</a:t>
            </a:r>
            <a:r>
              <a:rPr kumimoji="0" lang="en-US" altLang="zh-CN" sz="3200" b="1" i="0">
                <a:ea typeface="黑体" panose="02010609060101010101" pitchFamily="49" charset="-122"/>
              </a:rPr>
              <a:t>III</a:t>
            </a:r>
            <a:r>
              <a:rPr kumimoji="0" lang="zh-CN" altLang="en-US" sz="3200" b="1" i="0">
                <a:latin typeface="黑体" panose="02010609060101010101" pitchFamily="49" charset="-122"/>
                <a:ea typeface="黑体" panose="02010609060101010101" pitchFamily="49" charset="-122"/>
              </a:rPr>
              <a:t>族氮化物材料是目前发展高频、高温、高功率电子器件的最优选材料</a:t>
            </a:r>
          </a:p>
        </p:txBody>
      </p:sp>
      <p:sp>
        <p:nvSpPr>
          <p:cNvPr id="63491"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i="1">
                <a:solidFill>
                  <a:schemeClr val="tx1"/>
                </a:solidFill>
                <a:latin typeface="Times New Roman" panose="02020603050405020304" pitchFamily="18" charset="0"/>
                <a:ea typeface="宋体" panose="02010600030101010101" pitchFamily="2" charset="-122"/>
              </a:defRPr>
            </a:lvl1pPr>
            <a:lvl2pPr marL="742950" indent="-285750">
              <a:defRPr kumimoji="1" sz="2400" i="1">
                <a:solidFill>
                  <a:schemeClr val="tx1"/>
                </a:solidFill>
                <a:latin typeface="Times New Roman" panose="02020603050405020304" pitchFamily="18" charset="0"/>
                <a:ea typeface="宋体" panose="02010600030101010101" pitchFamily="2" charset="-122"/>
              </a:defRPr>
            </a:lvl2pPr>
            <a:lvl3pPr marL="1143000" indent="-228600">
              <a:defRPr kumimoji="1" sz="2400" i="1">
                <a:solidFill>
                  <a:schemeClr val="tx1"/>
                </a:solidFill>
                <a:latin typeface="Times New Roman" panose="02020603050405020304" pitchFamily="18" charset="0"/>
                <a:ea typeface="宋体" panose="02010600030101010101" pitchFamily="2" charset="-122"/>
              </a:defRPr>
            </a:lvl3pPr>
            <a:lvl4pPr marL="1600200" indent="-228600">
              <a:defRPr kumimoji="1" sz="2400" i="1">
                <a:solidFill>
                  <a:schemeClr val="tx1"/>
                </a:solidFill>
                <a:latin typeface="Times New Roman" panose="02020603050405020304" pitchFamily="18" charset="0"/>
                <a:ea typeface="宋体" panose="02010600030101010101" pitchFamily="2" charset="-122"/>
              </a:defRPr>
            </a:lvl4pPr>
            <a:lvl5pPr marL="2057400" indent="-228600">
              <a:defRPr kumimoji="1" sz="2400"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i="1">
                <a:solidFill>
                  <a:schemeClr val="tx1"/>
                </a:solidFill>
                <a:latin typeface="Times New Roman" panose="02020603050405020304" pitchFamily="18" charset="0"/>
                <a:ea typeface="宋体" panose="02010600030101010101" pitchFamily="2" charset="-122"/>
              </a:defRPr>
            </a:lvl9pPr>
          </a:lstStyle>
          <a:p>
            <a:fld id="{26C35EF5-2701-4541-8A43-7E03A97B1BEC}" type="slidenum">
              <a:rPr kumimoji="0" lang="en-US" altLang="zh-CN" sz="1000" i="0" smtClean="0">
                <a:solidFill>
                  <a:srgbClr val="FFFFFF"/>
                </a:solidFill>
              </a:rPr>
              <a:t>38</a:t>
            </a:fld>
            <a:endParaRPr kumimoji="0" lang="en-US" altLang="zh-CN" sz="1000" i="0">
              <a:solidFill>
                <a:srgbClr val="FFFFFF"/>
              </a:solidFill>
            </a:endParaRPr>
          </a:p>
        </p:txBody>
      </p:sp>
    </p:spTree>
  </p:cSld>
  <p:clrMapOvr>
    <a:masterClrMapping/>
  </p:clrMapOvr>
  <p:transition>
    <p:pull dir="l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p:nvPr/>
        </p:nvSpPr>
        <p:spPr>
          <a:xfrm>
            <a:off x="428596" y="365126"/>
            <a:ext cx="8572560" cy="1325563"/>
          </a:xfrm>
          <a:prstGeom prst="rect">
            <a:avLst/>
          </a:prstGeom>
        </p:spPr>
        <p:txBody>
          <a:bodyPr vert="horz" wrap="square" anchor="ctr"/>
          <a:lstStyle/>
          <a:p>
            <a:pPr lvl="0" fontAlgn="auto">
              <a:lnSpc>
                <a:spcPct val="90000"/>
              </a:lnSpc>
              <a:spcAft>
                <a:spcPts val="0"/>
              </a:spcAft>
            </a:pPr>
            <a:r>
              <a:rPr kumimoji="0" lang="en-US" altLang="zh-CN" sz="4400" b="1" i="0" u="none" strike="noStrike" kern="1200" cap="none" spc="0" normalizeH="0" baseline="0" noProof="0" dirty="0">
                <a:ln>
                  <a:noFill/>
                </a:ln>
                <a:solidFill>
                  <a:srgbClr val="FF3300"/>
                </a:solidFill>
                <a:effectLst/>
                <a:uLnTx/>
                <a:uFillTx/>
                <a:latin typeface="+mn-ea"/>
                <a:ea typeface="+mn-ea"/>
                <a:cs typeface="+mj-cs"/>
              </a:rPr>
              <a:t>1.2</a:t>
            </a:r>
            <a:r>
              <a:rPr lang="zh-CN" altLang="en-US" sz="4400" b="1" i="0" dirty="0">
                <a:solidFill>
                  <a:srgbClr val="FF3300"/>
                </a:solidFill>
                <a:latin typeface="+mn-ea"/>
                <a:ea typeface="+mn-ea"/>
                <a:cs typeface="+mj-cs"/>
              </a:rPr>
              <a:t>宽禁带半导体优势特性与应用</a:t>
            </a:r>
          </a:p>
        </p:txBody>
      </p:sp>
      <p:sp>
        <p:nvSpPr>
          <p:cNvPr id="3" name="Rectangle 3"/>
          <p:cNvSpPr txBox="1">
            <a:spLocks noChangeArrowheads="1"/>
          </p:cNvSpPr>
          <p:nvPr/>
        </p:nvSpPr>
        <p:spPr>
          <a:xfrm>
            <a:off x="1126466" y="1995478"/>
            <a:ext cx="6500830" cy="3521754"/>
          </a:xfrm>
          <a:prstGeom prst="rect">
            <a:avLst/>
          </a:prstGeom>
          <a:solidFill>
            <a:srgbClr val="0000FF"/>
          </a:solidFill>
        </p:spPr>
        <p:txBody>
          <a:bodyPr vert="horz" rtlCol="0">
            <a:normAutofit fontScale="60000" lnSpcReduction="20000"/>
          </a:bodyPr>
          <a:lstStyle/>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a:solidFill>
                  <a:schemeClr val="bg1"/>
                </a:solidFill>
                <a:latin typeface="黑体" panose="02010609060101010101" pitchFamily="49" charset="-122"/>
                <a:ea typeface="黑体" panose="02010609060101010101" pitchFamily="49" charset="-122"/>
              </a:rPr>
              <a:t>III-V</a:t>
            </a:r>
            <a:r>
              <a:rPr lang="zh-CN" altLang="en-US" sz="4000" i="0" dirty="0">
                <a:solidFill>
                  <a:schemeClr val="bg1"/>
                </a:solidFill>
                <a:latin typeface="黑体" panose="02010609060101010101" pitchFamily="49" charset="-122"/>
                <a:ea typeface="黑体" panose="02010609060101010101" pitchFamily="49" charset="-122"/>
              </a:rPr>
              <a:t>族氮化物</a:t>
            </a:r>
          </a:p>
          <a:p>
            <a:pPr marL="685800" marR="0" lvl="1"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zh-CN" sz="3200" i="0" dirty="0">
                <a:solidFill>
                  <a:schemeClr val="bg1"/>
                </a:solidFill>
                <a:latin typeface="黑体" panose="02010609060101010101" pitchFamily="49" charset="-122"/>
                <a:ea typeface="黑体" panose="02010609060101010101" pitchFamily="49" charset="-122"/>
              </a:rPr>
              <a:t>宽广直接带隙，异质结构与量子阱，强极性，强局域化，高击穿场强和饱和电子漂移速度，高热导率</a:t>
            </a:r>
            <a:endParaRPr lang="en-US" altLang="zh-CN" sz="3200" i="0" dirty="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en-US" altLang="zh-CN" sz="4000" i="0" dirty="0" err="1">
                <a:solidFill>
                  <a:srgbClr val="FFC000"/>
                </a:solidFill>
                <a:latin typeface="黑体" panose="02010609060101010101" pitchFamily="49" charset="-122"/>
                <a:ea typeface="黑体" panose="02010609060101010101" pitchFamily="49" charset="-122"/>
              </a:rPr>
              <a:t>SiC</a:t>
            </a:r>
            <a:endParaRPr lang="en-US" altLang="zh-CN" sz="4000" i="0" dirty="0">
              <a:solidFill>
                <a:srgbClr val="FFC000"/>
              </a:solidFill>
              <a:latin typeface="黑体" panose="02010609060101010101" pitchFamily="49" charset="-122"/>
              <a:ea typeface="黑体" panose="02010609060101010101" pitchFamily="49" charset="-122"/>
            </a:endParaRPr>
          </a:p>
          <a:p>
            <a:pPr marL="685800" lvl="1" indent="-228600" fontAlgn="auto">
              <a:lnSpc>
                <a:spcPct val="150000"/>
              </a:lnSpc>
              <a:spcBef>
                <a:spcPct val="20000"/>
              </a:spcBef>
              <a:spcAft>
                <a:spcPts val="0"/>
              </a:spcAft>
              <a:buClr>
                <a:schemeClr val="tx2"/>
              </a:buClr>
              <a:buSzPct val="50000"/>
              <a:buFont typeface="Wingdings" panose="05000000000000000000" pitchFamily="2" charset="2"/>
              <a:buChar char="Ø"/>
              <a:defRPr/>
            </a:pPr>
            <a:r>
              <a:rPr lang="zh-CN" altLang="en-US" sz="3100" i="0" dirty="0">
                <a:solidFill>
                  <a:schemeClr val="bg1"/>
                </a:solidFill>
                <a:latin typeface="黑体" panose="02010609060101010101" pitchFamily="49" charset="-122"/>
                <a:ea typeface="黑体" panose="02010609060101010101" pitchFamily="49" charset="-122"/>
              </a:rPr>
              <a:t>宽禁带，</a:t>
            </a:r>
            <a:r>
              <a:rPr lang="zh-CN" altLang="zh-CN" sz="3100" i="0" dirty="0">
                <a:solidFill>
                  <a:schemeClr val="bg1"/>
                </a:solidFill>
                <a:latin typeface="黑体" panose="02010609060101010101" pitchFamily="49" charset="-122"/>
                <a:ea typeface="黑体" panose="02010609060101010101" pitchFamily="49" charset="-122"/>
              </a:rPr>
              <a:t>高击穿场强和饱和电子漂移速度，高热导率</a:t>
            </a:r>
            <a:r>
              <a:rPr lang="zh-CN" altLang="en-US" sz="3100" i="0" dirty="0">
                <a:solidFill>
                  <a:schemeClr val="bg1"/>
                </a:solidFill>
                <a:latin typeface="黑体" panose="02010609060101010101" pitchFamily="49" charset="-122"/>
                <a:ea typeface="黑体" panose="02010609060101010101" pitchFamily="49" charset="-122"/>
              </a:rPr>
              <a:t>，高硬度，高化学稳定性</a:t>
            </a:r>
            <a:endParaRPr lang="en-US" altLang="zh-CN" sz="4000" i="0" dirty="0">
              <a:solidFill>
                <a:schemeClr val="bg1"/>
              </a:solidFill>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150000"/>
              </a:lnSpc>
              <a:spcBef>
                <a:spcPct val="20000"/>
              </a:spcBef>
              <a:spcAft>
                <a:spcPts val="0"/>
              </a:spcAft>
              <a:buClr>
                <a:schemeClr val="tx2"/>
              </a:buClr>
              <a:buSzPct val="50000"/>
              <a:buFont typeface="Wingdings" panose="05000000000000000000" pitchFamily="2" charset="2"/>
              <a:buChar char="Ø"/>
              <a:defRPr/>
            </a:pPr>
            <a:r>
              <a:rPr lang="zh-CN" altLang="en-US" sz="4000" i="0" dirty="0">
                <a:solidFill>
                  <a:schemeClr val="bg1"/>
                </a:solidFill>
                <a:latin typeface="黑体" panose="02010609060101010101" pitchFamily="49" charset="-122"/>
                <a:ea typeface="黑体" panose="02010609060101010101" pitchFamily="49" charset="-122"/>
              </a:rPr>
              <a:t>超宽禁带半导体</a:t>
            </a:r>
            <a:endParaRPr lang="en-US" altLang="zh-CN" sz="4000" i="0" dirty="0">
              <a:solidFill>
                <a:schemeClr val="bg1"/>
              </a:solidFill>
              <a:latin typeface="黑体" panose="02010609060101010101" pitchFamily="49" charset="-122"/>
              <a:ea typeface="黑体" panose="02010609060101010101" pitchFamily="49" charset="-122"/>
            </a:endParaRPr>
          </a:p>
        </p:txBody>
      </p:sp>
      <p:sp>
        <p:nvSpPr>
          <p:cNvPr id="4" name="灯片编号占位符 3"/>
          <p:cNvSpPr txBox="1">
            <a:spLocks noGrp="1" noChangeArrowheads="1"/>
          </p:cNvSpPr>
          <p:nvPr>
            <p:ph type="sldNum" sz="quarter" idx="12"/>
          </p:nvPr>
        </p:nvSpPr>
        <p:spPr bwMode="auto">
          <a:xfrm>
            <a:off x="6457950" y="6356351"/>
            <a:ext cx="2057400" cy="365125"/>
          </a:xfrm>
          <a:ln>
            <a:noFill/>
            <a:miter lim="800000"/>
          </a:ln>
        </p:spPr>
        <p:txBody>
          <a:bodyPr lIns="45720" rIns="45720" rtlCol="0" anchor="ctr"/>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fld id="{9A0DB2DC-4C9A-4742-B13C-FB6460FD3503}" type="slidenum">
              <a:rPr lang="en-US" altLang="zh-CN" sz="1800" i="0" dirty="0">
                <a:solidFill>
                  <a:srgbClr val="636363"/>
                </a:solidFill>
              </a:rPr>
              <a:t>39</a:t>
            </a:fld>
            <a:endParaRPr lang="en-US" altLang="zh-CN" sz="1800" i="0" dirty="0">
              <a:solidFill>
                <a:srgbClr val="636363"/>
              </a:solidFill>
            </a:endParaRPr>
          </a:p>
        </p:txBody>
      </p:sp>
    </p:spTree>
  </p:cSld>
  <p:clrMapOvr>
    <a:masterClrMapping/>
  </p:clrMapOvr>
  <p:transition>
    <p:pull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8277" y="120945"/>
            <a:ext cx="8215370" cy="1124585"/>
          </a:xfrm>
          <a:prstGeom prst="rect">
            <a:avLst/>
          </a:prstGeom>
        </p:spPr>
        <p:txBody>
          <a:bodyPr wrap="square">
            <a:spAutoFit/>
          </a:bodyPr>
          <a:lstStyle/>
          <a:p>
            <a:pPr lvl="0">
              <a:lnSpc>
                <a:spcPct val="120000"/>
              </a:lnSpc>
              <a:spcBef>
                <a:spcPct val="20000"/>
              </a:spcBef>
              <a:buClr>
                <a:schemeClr val="tx2"/>
              </a:buClr>
              <a:buSzPct val="50000"/>
              <a:defRPr/>
            </a:pPr>
            <a:r>
              <a:rPr lang="en-US" altLang="zh-CN" sz="2800" b="1" i="0" dirty="0"/>
              <a:t>1.2.1 III-V</a:t>
            </a:r>
            <a:r>
              <a:rPr lang="zh-CN" altLang="en-US" sz="2800" b="1" i="0" dirty="0"/>
              <a:t>族氮化物</a:t>
            </a:r>
          </a:p>
          <a:p>
            <a:pPr lvl="0">
              <a:lnSpc>
                <a:spcPct val="120000"/>
              </a:lnSpc>
              <a:spcBef>
                <a:spcPct val="20000"/>
              </a:spcBef>
              <a:buClr>
                <a:schemeClr val="tx2"/>
              </a:buClr>
              <a:buSzPct val="50000"/>
              <a:defRPr/>
            </a:pPr>
            <a:r>
              <a:rPr lang="zh-CN" altLang="en-US" b="1" i="0" dirty="0"/>
              <a:t>晶体结构</a:t>
            </a:r>
            <a:endParaRPr lang="en-US" altLang="zh-CN" b="1" i="0" dirty="0"/>
          </a:p>
        </p:txBody>
      </p:sp>
      <p:pic>
        <p:nvPicPr>
          <p:cNvPr id="40964" name="Picture 4"/>
          <p:cNvPicPr>
            <a:picLocks noChangeAspect="1"/>
          </p:cNvPicPr>
          <p:nvPr/>
        </p:nvPicPr>
        <p:blipFill>
          <a:blip r:embed="rId2"/>
          <a:stretch>
            <a:fillRect/>
          </a:stretch>
        </p:blipFill>
        <p:spPr>
          <a:xfrm>
            <a:off x="1044575" y="1299845"/>
            <a:ext cx="7054215" cy="5444490"/>
          </a:xfrm>
          <a:prstGeom prst="rect">
            <a:avLst/>
          </a:prstGeom>
          <a:noFill/>
          <a:ln w="9525">
            <a:noFill/>
          </a:ln>
        </p:spPr>
      </p:pic>
    </p:spTree>
  </p:cSld>
  <p:clrMapOvr>
    <a:masterClrMapping/>
  </p:clrMapOvr>
  <p:transition>
    <p:pull dir="l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0034" y="214290"/>
            <a:ext cx="4429418" cy="493148"/>
          </a:xfrm>
          <a:prstGeom prst="rect">
            <a:avLst/>
          </a:prstGeom>
          <a:noFill/>
        </p:spPr>
        <p:txBody>
          <a:bodyPr wrap="none" rtlCol="0" anchor="t">
            <a:spAutoFit/>
          </a:bodyPr>
          <a:lstStyle/>
          <a:p>
            <a:pPr>
              <a:lnSpc>
                <a:spcPct val="120000"/>
              </a:lnSpc>
              <a:spcBef>
                <a:spcPct val="20000"/>
              </a:spcBef>
              <a:buClr>
                <a:schemeClr val="tx2"/>
              </a:buClr>
              <a:buSzPct val="50000"/>
              <a:defRPr/>
            </a:pPr>
            <a:r>
              <a:rPr lang="en-US" altLang="zh-CN" b="1" i="0" dirty="0">
                <a:sym typeface="+mn-ea"/>
              </a:rPr>
              <a:t>1.2.2 </a:t>
            </a:r>
            <a:r>
              <a:rPr lang="en-US" altLang="zh-CN" i="0" dirty="0" err="1">
                <a:ea typeface="黑体" panose="02010609060101010101" pitchFamily="49" charset="-122"/>
                <a:cs typeface="Times New Roman" panose="02020603050405020304" pitchFamily="18" charset="0"/>
              </a:rPr>
              <a:t>SiC</a:t>
            </a:r>
            <a:r>
              <a:rPr lang="zh-CN" altLang="en-US" i="0" dirty="0">
                <a:ea typeface="黑体" panose="02010609060101010101" pitchFamily="49" charset="-122"/>
                <a:cs typeface="Times New Roman" panose="02020603050405020304" pitchFamily="18" charset="0"/>
              </a:rPr>
              <a:t>材料</a:t>
            </a:r>
            <a:r>
              <a:rPr lang="zh-CN" altLang="en-US" b="1" i="0" dirty="0">
                <a:sym typeface="+mn-ea"/>
              </a:rPr>
              <a:t>的优势特性与应用</a:t>
            </a:r>
            <a:endParaRPr lang="zh-CN" altLang="en-US" dirty="0"/>
          </a:p>
        </p:txBody>
      </p:sp>
      <p:pic>
        <p:nvPicPr>
          <p:cNvPr id="3" name="Picture 2"/>
          <p:cNvPicPr>
            <a:picLocks noChangeAspect="1"/>
          </p:cNvPicPr>
          <p:nvPr/>
        </p:nvPicPr>
        <p:blipFill>
          <a:blip r:embed="rId2"/>
          <a:stretch>
            <a:fillRect/>
          </a:stretch>
        </p:blipFill>
        <p:spPr>
          <a:xfrm>
            <a:off x="789348" y="707438"/>
            <a:ext cx="3825515" cy="6150562"/>
          </a:xfrm>
          <a:prstGeom prst="rect">
            <a:avLst/>
          </a:prstGeom>
          <a:noFill/>
          <a:ln w="9525">
            <a:noFill/>
          </a:ln>
        </p:spPr>
      </p:pic>
      <p:sp>
        <p:nvSpPr>
          <p:cNvPr id="4" name="TextBox 4"/>
          <p:cNvSpPr txBox="1"/>
          <p:nvPr/>
        </p:nvSpPr>
        <p:spPr>
          <a:xfrm>
            <a:off x="5379287" y="1509709"/>
            <a:ext cx="3478963" cy="4524315"/>
          </a:xfrm>
          <a:prstGeom prst="rect">
            <a:avLst/>
          </a:prstGeom>
          <a:noFill/>
          <a:ln w="9525">
            <a:noFill/>
          </a:ln>
        </p:spPr>
        <p:txBody>
          <a:bodyPr wrap="square">
            <a:spAutoFit/>
          </a:bodyPr>
          <a:lstStyle/>
          <a:p>
            <a:pPr eaLnBrk="0" hangingPunct="0"/>
            <a:r>
              <a:rPr lang="en-US" altLang="zh-CN" i="0" dirty="0">
                <a:latin typeface="Times New Roman" panose="02020603050405020304" pitchFamily="18" charset="0"/>
              </a:rPr>
              <a:t>SiC</a:t>
            </a:r>
            <a:r>
              <a:rPr lang="zh-CN" altLang="en-US" i="0" dirty="0">
                <a:latin typeface="Times New Roman" panose="02020603050405020304" pitchFamily="18" charset="0"/>
              </a:rPr>
              <a:t>多型体：目前已经发现有</a:t>
            </a:r>
            <a:r>
              <a:rPr lang="en-US" altLang="zh-CN" i="0" dirty="0">
                <a:latin typeface="Times New Roman" panose="02020603050405020304" pitchFamily="18" charset="0"/>
              </a:rPr>
              <a:t>200</a:t>
            </a:r>
            <a:r>
              <a:rPr lang="zh-CN" altLang="en-US" i="0" dirty="0">
                <a:latin typeface="Times New Roman" panose="02020603050405020304" pitchFamily="18" charset="0"/>
              </a:rPr>
              <a:t>多种，主要的有</a:t>
            </a:r>
            <a:r>
              <a:rPr lang="en-US" altLang="zh-CN" i="0" dirty="0">
                <a:latin typeface="Times New Roman" panose="02020603050405020304" pitchFamily="18" charset="0"/>
              </a:rPr>
              <a:t>3C</a:t>
            </a:r>
            <a:r>
              <a:rPr lang="zh-CN" altLang="en-US" i="0" dirty="0">
                <a:latin typeface="Times New Roman" panose="02020603050405020304" pitchFamily="18" charset="0"/>
              </a:rPr>
              <a:t>，</a:t>
            </a:r>
            <a:r>
              <a:rPr lang="en-US" altLang="zh-CN" i="0" dirty="0">
                <a:latin typeface="Times New Roman" panose="02020603050405020304" pitchFamily="18" charset="0"/>
              </a:rPr>
              <a:t>2H</a:t>
            </a:r>
            <a:r>
              <a:rPr lang="zh-CN" altLang="en-US" i="0" dirty="0">
                <a:latin typeface="Times New Roman" panose="02020603050405020304" pitchFamily="18" charset="0"/>
              </a:rPr>
              <a:t>，</a:t>
            </a:r>
            <a:r>
              <a:rPr lang="en-US" altLang="zh-CN" b="1" i="0" dirty="0">
                <a:solidFill>
                  <a:srgbClr val="FF0000"/>
                </a:solidFill>
                <a:latin typeface="Times New Roman" panose="02020603050405020304" pitchFamily="18" charset="0"/>
              </a:rPr>
              <a:t>4H</a:t>
            </a:r>
            <a:r>
              <a:rPr lang="zh-CN" altLang="en-US" i="0" dirty="0">
                <a:latin typeface="Times New Roman" panose="02020603050405020304" pitchFamily="18" charset="0"/>
              </a:rPr>
              <a:t>，</a:t>
            </a:r>
            <a:r>
              <a:rPr lang="en-US" altLang="zh-CN" i="0" dirty="0">
                <a:latin typeface="Times New Roman" panose="02020603050405020304" pitchFamily="18" charset="0"/>
              </a:rPr>
              <a:t>6H</a:t>
            </a:r>
            <a:r>
              <a:rPr lang="zh-CN" altLang="en-US" i="0" dirty="0">
                <a:latin typeface="Times New Roman" panose="02020603050405020304" pitchFamily="18" charset="0"/>
              </a:rPr>
              <a:t>，</a:t>
            </a:r>
            <a:r>
              <a:rPr lang="en-US" altLang="zh-CN" i="0" dirty="0">
                <a:latin typeface="Times New Roman" panose="02020603050405020304" pitchFamily="18" charset="0"/>
              </a:rPr>
              <a:t>8H</a:t>
            </a:r>
            <a:r>
              <a:rPr lang="zh-CN" altLang="en-US" i="0" dirty="0">
                <a:latin typeface="Times New Roman" panose="02020603050405020304" pitchFamily="18" charset="0"/>
              </a:rPr>
              <a:t>，</a:t>
            </a:r>
            <a:r>
              <a:rPr lang="en-US" altLang="zh-CN" i="0" dirty="0">
                <a:latin typeface="Times New Roman" panose="02020603050405020304" pitchFamily="18" charset="0"/>
              </a:rPr>
              <a:t>9R</a:t>
            </a:r>
            <a:r>
              <a:rPr lang="zh-CN" altLang="en-US" i="0" dirty="0">
                <a:latin typeface="Times New Roman" panose="02020603050405020304" pitchFamily="18" charset="0"/>
              </a:rPr>
              <a:t>，</a:t>
            </a:r>
            <a:r>
              <a:rPr lang="en-US" altLang="zh-CN" i="0" dirty="0">
                <a:latin typeface="Times New Roman" panose="02020603050405020304" pitchFamily="18" charset="0"/>
              </a:rPr>
              <a:t>10H</a:t>
            </a:r>
            <a:r>
              <a:rPr lang="zh-CN" altLang="en-US" i="0" dirty="0">
                <a:latin typeface="Times New Roman" panose="02020603050405020304" pitchFamily="18" charset="0"/>
              </a:rPr>
              <a:t>，</a:t>
            </a:r>
            <a:r>
              <a:rPr lang="en-US" altLang="zh-CN" i="0" dirty="0">
                <a:latin typeface="Times New Roman" panose="02020603050405020304" pitchFamily="18" charset="0"/>
              </a:rPr>
              <a:t>14H</a:t>
            </a:r>
            <a:r>
              <a:rPr lang="zh-CN" altLang="en-US" i="0" dirty="0">
                <a:latin typeface="Times New Roman" panose="02020603050405020304" pitchFamily="18" charset="0"/>
              </a:rPr>
              <a:t>，</a:t>
            </a:r>
            <a:r>
              <a:rPr lang="en-US" altLang="zh-CN" i="0" dirty="0">
                <a:latin typeface="Times New Roman" panose="02020603050405020304" pitchFamily="18" charset="0"/>
              </a:rPr>
              <a:t>15R</a:t>
            </a:r>
            <a:r>
              <a:rPr lang="zh-CN" altLang="en-US" i="0" dirty="0">
                <a:latin typeface="Times New Roman" panose="02020603050405020304" pitchFamily="18" charset="0"/>
              </a:rPr>
              <a:t>，</a:t>
            </a:r>
            <a:r>
              <a:rPr lang="en-US" altLang="zh-CN" i="0" dirty="0">
                <a:latin typeface="Times New Roman" panose="02020603050405020304" pitchFamily="18" charset="0"/>
              </a:rPr>
              <a:t>19R</a:t>
            </a:r>
            <a:r>
              <a:rPr lang="zh-CN" altLang="en-US" i="0" dirty="0">
                <a:latin typeface="Times New Roman" panose="02020603050405020304" pitchFamily="18" charset="0"/>
              </a:rPr>
              <a:t>，</a:t>
            </a:r>
            <a:r>
              <a:rPr lang="en-US" altLang="zh-CN" i="0" dirty="0">
                <a:latin typeface="Times New Roman" panose="02020603050405020304" pitchFamily="18" charset="0"/>
              </a:rPr>
              <a:t>20H</a:t>
            </a:r>
            <a:r>
              <a:rPr lang="zh-CN" altLang="en-US" i="0" dirty="0">
                <a:latin typeface="Times New Roman" panose="02020603050405020304" pitchFamily="18" charset="0"/>
              </a:rPr>
              <a:t>，</a:t>
            </a:r>
            <a:r>
              <a:rPr lang="en-US" altLang="zh-CN" i="0" dirty="0">
                <a:latin typeface="Times New Roman" panose="02020603050405020304" pitchFamily="18" charset="0"/>
              </a:rPr>
              <a:t>21H</a:t>
            </a:r>
            <a:r>
              <a:rPr lang="zh-CN" altLang="en-US" i="0" dirty="0">
                <a:latin typeface="Times New Roman" panose="02020603050405020304" pitchFamily="18" charset="0"/>
              </a:rPr>
              <a:t>，</a:t>
            </a:r>
            <a:r>
              <a:rPr lang="en-US" altLang="zh-CN" i="0" dirty="0">
                <a:latin typeface="Times New Roman" panose="02020603050405020304" pitchFamily="18" charset="0"/>
              </a:rPr>
              <a:t>24R</a:t>
            </a:r>
            <a:r>
              <a:rPr lang="zh-CN" altLang="en-US" i="0" dirty="0">
                <a:latin typeface="Times New Roman" panose="02020603050405020304" pitchFamily="18" charset="0"/>
              </a:rPr>
              <a:t>等。</a:t>
            </a:r>
            <a:r>
              <a:rPr lang="en-US" altLang="zh-CN" i="0" dirty="0">
                <a:latin typeface="Times New Roman" panose="02020603050405020304" pitchFamily="18" charset="0"/>
              </a:rPr>
              <a:t>C</a:t>
            </a:r>
            <a:r>
              <a:rPr lang="zh-CN" altLang="en-US" i="0" dirty="0">
                <a:latin typeface="Times New Roman" panose="02020603050405020304" pitchFamily="18" charset="0"/>
              </a:rPr>
              <a:t>，</a:t>
            </a:r>
            <a:r>
              <a:rPr lang="en-US" altLang="zh-CN" i="0" dirty="0">
                <a:latin typeface="Times New Roman" panose="02020603050405020304" pitchFamily="18" charset="0"/>
              </a:rPr>
              <a:t>H</a:t>
            </a:r>
            <a:r>
              <a:rPr lang="zh-CN" altLang="en-US" i="0" dirty="0">
                <a:latin typeface="Times New Roman" panose="02020603050405020304" pitchFamily="18" charset="0"/>
              </a:rPr>
              <a:t>，</a:t>
            </a:r>
            <a:r>
              <a:rPr lang="en-US" altLang="zh-CN" i="0" dirty="0">
                <a:latin typeface="Times New Roman" panose="02020603050405020304" pitchFamily="18" charset="0"/>
              </a:rPr>
              <a:t>R</a:t>
            </a:r>
            <a:r>
              <a:rPr lang="zh-CN" altLang="en-US" i="0" dirty="0">
                <a:latin typeface="Times New Roman" panose="02020603050405020304" pitchFamily="18" charset="0"/>
              </a:rPr>
              <a:t>分别代表立方，六方和菱形晶格。字母前的 数字则代表</a:t>
            </a:r>
            <a:r>
              <a:rPr lang="en-US" altLang="zh-CN" i="0" dirty="0">
                <a:latin typeface="Times New Roman" panose="02020603050405020304" pitchFamily="18" charset="0"/>
              </a:rPr>
              <a:t>Si-C</a:t>
            </a:r>
            <a:r>
              <a:rPr lang="zh-CN" altLang="en-US" i="0" dirty="0">
                <a:latin typeface="Times New Roman" panose="02020603050405020304" pitchFamily="18" charset="0"/>
              </a:rPr>
              <a:t>原子密排层的 数目。六方和菱形晶格的多形体称为</a:t>
            </a:r>
            <a:r>
              <a:rPr lang="el-GR" altLang="zh-CN" i="0" dirty="0">
                <a:latin typeface="Times New Roman" panose="02020603050405020304" pitchFamily="18" charset="0"/>
              </a:rPr>
              <a:t>α</a:t>
            </a:r>
            <a:r>
              <a:rPr lang="en-US" altLang="zh-CN" i="0" dirty="0">
                <a:latin typeface="Times New Roman" panose="02020603050405020304" pitchFamily="18" charset="0"/>
              </a:rPr>
              <a:t>-SiC</a:t>
            </a:r>
            <a:r>
              <a:rPr lang="zh-CN" altLang="en-US" i="0" dirty="0">
                <a:latin typeface="Times New Roman" panose="02020603050405020304" pitchFamily="18" charset="0"/>
              </a:rPr>
              <a:t>，</a:t>
            </a:r>
            <a:r>
              <a:rPr lang="en-US" altLang="zh-CN" i="0" dirty="0">
                <a:latin typeface="Times New Roman" panose="02020603050405020304" pitchFamily="18" charset="0"/>
              </a:rPr>
              <a:t>3C-SiC</a:t>
            </a:r>
            <a:r>
              <a:rPr lang="zh-CN" altLang="en-US" i="0" dirty="0">
                <a:latin typeface="Times New Roman" panose="02020603050405020304" pitchFamily="18" charset="0"/>
              </a:rPr>
              <a:t>称为</a:t>
            </a:r>
            <a:r>
              <a:rPr lang="el-GR" altLang="zh-CN" i="0" dirty="0">
                <a:latin typeface="Times New Roman" panose="02020603050405020304" pitchFamily="18" charset="0"/>
              </a:rPr>
              <a:t>β</a:t>
            </a:r>
            <a:r>
              <a:rPr lang="en-US" altLang="zh-CN" i="0" dirty="0">
                <a:latin typeface="Times New Roman" panose="02020603050405020304" pitchFamily="18" charset="0"/>
              </a:rPr>
              <a:t>-SiC</a:t>
            </a:r>
            <a:endParaRPr lang="zh-CN" altLang="en-US" i="0" dirty="0">
              <a:latin typeface="Times New Roman" panose="02020603050405020304" pitchFamily="18" charset="0"/>
            </a:endParaRPr>
          </a:p>
        </p:txBody>
      </p:sp>
      <p:sp>
        <p:nvSpPr>
          <p:cNvPr id="5" name="文本框 4"/>
          <p:cNvSpPr txBox="1"/>
          <p:nvPr/>
        </p:nvSpPr>
        <p:spPr>
          <a:xfrm>
            <a:off x="5508104" y="620688"/>
            <a:ext cx="2808312" cy="461665"/>
          </a:xfrm>
          <a:prstGeom prst="rect">
            <a:avLst/>
          </a:prstGeom>
          <a:noFill/>
        </p:spPr>
        <p:txBody>
          <a:bodyPr wrap="square" rtlCol="0">
            <a:spAutoFit/>
          </a:bodyPr>
          <a:lstStyle/>
          <a:p>
            <a:r>
              <a:rPr lang="en-US" altLang="zh-CN" b="1" i="0" dirty="0" err="1"/>
              <a:t>SiC</a:t>
            </a:r>
            <a:r>
              <a:rPr lang="zh-CN" altLang="en-US" b="1" i="0" dirty="0"/>
              <a:t>晶体结构</a:t>
            </a:r>
          </a:p>
        </p:txBody>
      </p:sp>
      <p:sp>
        <p:nvSpPr>
          <p:cNvPr id="6" name="灯片编号占位符 5"/>
          <p:cNvSpPr>
            <a:spLocks noGrp="1"/>
          </p:cNvSpPr>
          <p:nvPr>
            <p:ph type="sldNum" sz="quarter" idx="12"/>
          </p:nvPr>
        </p:nvSpPr>
        <p:spPr/>
        <p:txBody>
          <a:bodyPr/>
          <a:lstStyle/>
          <a:p>
            <a:pPr algn="ctr">
              <a:buNone/>
            </a:pPr>
            <a:fld id="{9A0DB2DC-4C9A-4742-B13C-FB6460FD3503}" type="slidenum">
              <a:rPr lang="en-US" altLang="zh-CN" smtClean="0"/>
              <a:t>40</a:t>
            </a:fld>
            <a:endParaRPr lang="en-US" altLang="zh-CN" dirty="0"/>
          </a:p>
        </p:txBody>
      </p:sp>
    </p:spTree>
  </p:cSld>
  <p:clrMapOvr>
    <a:masterClrMapping/>
  </p:clrMapOvr>
  <p:transition>
    <p:pull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99592" y="567231"/>
            <a:ext cx="4464702" cy="2897773"/>
          </a:xfrm>
          <a:prstGeom prst="rect">
            <a:avLst/>
          </a:prstGeom>
        </p:spPr>
      </p:pic>
      <p:sp>
        <p:nvSpPr>
          <p:cNvPr id="4" name="矩形 3"/>
          <p:cNvSpPr/>
          <p:nvPr/>
        </p:nvSpPr>
        <p:spPr>
          <a:xfrm>
            <a:off x="467544" y="3717032"/>
            <a:ext cx="8208912" cy="707886"/>
          </a:xfrm>
          <a:prstGeom prst="rect">
            <a:avLst/>
          </a:prstGeom>
        </p:spPr>
        <p:txBody>
          <a:bodyPr wrap="square">
            <a:spAutoFit/>
          </a:bodyPr>
          <a:lstStyle/>
          <a:p>
            <a:r>
              <a:rPr lang="en-US" altLang="zh-CN" sz="2000" b="1" i="0" dirty="0">
                <a:cs typeface="Times New Roman" panose="02020603050405020304" pitchFamily="18" charset="0"/>
              </a:rPr>
              <a:t>Schematic crystal structure of 4H-SiC, where the open and closed circles denote the Si and C atoms, respectively</a:t>
            </a:r>
            <a:endParaRPr lang="zh-CN" altLang="en-US" sz="2000" b="1" dirty="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5436095" y="764704"/>
            <a:ext cx="2960773" cy="2448272"/>
          </a:xfrm>
          <a:prstGeom prst="rect">
            <a:avLst/>
          </a:prstGeom>
        </p:spPr>
      </p:pic>
      <p:sp>
        <p:nvSpPr>
          <p:cNvPr id="7" name="矩形 6"/>
          <p:cNvSpPr/>
          <p:nvPr/>
        </p:nvSpPr>
        <p:spPr>
          <a:xfrm>
            <a:off x="1691680" y="5949280"/>
            <a:ext cx="6264696" cy="400110"/>
          </a:xfrm>
          <a:prstGeom prst="rect">
            <a:avLst/>
          </a:prstGeom>
        </p:spPr>
        <p:txBody>
          <a:bodyPr wrap="square">
            <a:spAutoFit/>
          </a:bodyPr>
          <a:lstStyle/>
          <a:p>
            <a:r>
              <a:rPr lang="en-US" altLang="zh-CN" sz="2000" i="0" dirty="0">
                <a:cs typeface="Times New Roman" panose="02020603050405020304" pitchFamily="18" charset="0"/>
              </a:rPr>
              <a:t>Japanese Journal of Applied Physics 54, 040103 (2015)</a:t>
            </a:r>
            <a:endParaRPr lang="zh-CN" altLang="en-US" sz="2000" dirty="0">
              <a:cs typeface="Times New Roman" panose="02020603050405020304" pitchFamily="18" charset="0"/>
            </a:endParaRPr>
          </a:p>
        </p:txBody>
      </p:sp>
      <p:sp>
        <p:nvSpPr>
          <p:cNvPr id="8" name="文本框 7"/>
          <p:cNvSpPr txBox="1"/>
          <p:nvPr/>
        </p:nvSpPr>
        <p:spPr>
          <a:xfrm>
            <a:off x="567799" y="4656771"/>
            <a:ext cx="7848872" cy="707886"/>
          </a:xfrm>
          <a:prstGeom prst="rect">
            <a:avLst/>
          </a:prstGeom>
          <a:noFill/>
        </p:spPr>
        <p:txBody>
          <a:bodyPr wrap="square" rtlCol="0">
            <a:spAutoFit/>
          </a:bodyPr>
          <a:lstStyle/>
          <a:p>
            <a:r>
              <a:rPr lang="en-US" altLang="zh-CN" sz="2000" i="0" dirty="0"/>
              <a:t>PVT</a:t>
            </a:r>
            <a:r>
              <a:rPr lang="zh-CN" altLang="en-US" sz="2000" i="0" dirty="0"/>
              <a:t>方法制备</a:t>
            </a:r>
            <a:r>
              <a:rPr lang="en-US" altLang="zh-CN" sz="2000" i="0" dirty="0"/>
              <a:t>4H-SiC</a:t>
            </a:r>
            <a:r>
              <a:rPr lang="zh-CN" altLang="en-US" sz="2000" i="0" dirty="0"/>
              <a:t>衬底，目前 </a:t>
            </a:r>
            <a:r>
              <a:rPr lang="en-US" altLang="zh-CN" sz="2000" i="0" dirty="0"/>
              <a:t>6</a:t>
            </a:r>
            <a:r>
              <a:rPr lang="zh-CN" altLang="en-US" sz="2000" i="0" dirty="0"/>
              <a:t>英寸</a:t>
            </a:r>
            <a:r>
              <a:rPr lang="en-US" altLang="zh-CN" sz="2000" i="0" dirty="0" err="1"/>
              <a:t>SiC</a:t>
            </a:r>
            <a:r>
              <a:rPr lang="zh-CN" altLang="en-US" sz="2000" i="0" dirty="0"/>
              <a:t>已经商业化。微管缺陷小于</a:t>
            </a:r>
            <a:r>
              <a:rPr lang="en-US" altLang="zh-CN" sz="2000" i="0" dirty="0"/>
              <a:t>1/cm</a:t>
            </a:r>
            <a:r>
              <a:rPr lang="en-US" altLang="zh-CN" sz="2000" i="0" baseline="30000" dirty="0"/>
              <a:t>2</a:t>
            </a:r>
            <a:r>
              <a:rPr lang="zh-CN" altLang="en-US" sz="2000" i="0" dirty="0"/>
              <a:t>，位错密度</a:t>
            </a:r>
            <a:r>
              <a:rPr lang="en-US" altLang="zh-CN" sz="2000" i="0" dirty="0"/>
              <a:t>10</a:t>
            </a:r>
            <a:r>
              <a:rPr lang="en-US" altLang="zh-CN" sz="2000" i="0" baseline="30000" dirty="0"/>
              <a:t>3-4</a:t>
            </a:r>
            <a:r>
              <a:rPr lang="en-US" altLang="zh-CN" sz="2000" i="0" dirty="0"/>
              <a:t>cm</a:t>
            </a:r>
            <a:r>
              <a:rPr lang="en-US" altLang="zh-CN" sz="2000" i="0" baseline="30000" dirty="0"/>
              <a:t>-2</a:t>
            </a:r>
            <a:r>
              <a:rPr lang="zh-CN" altLang="en-US" sz="2000" i="0" dirty="0"/>
              <a:t>，优于氮化物晶体质量。</a:t>
            </a:r>
          </a:p>
        </p:txBody>
      </p:sp>
      <p:sp>
        <p:nvSpPr>
          <p:cNvPr id="2" name="灯片编号占位符 1"/>
          <p:cNvSpPr>
            <a:spLocks noGrp="1"/>
          </p:cNvSpPr>
          <p:nvPr>
            <p:ph type="sldNum" sz="quarter" idx="12"/>
          </p:nvPr>
        </p:nvSpPr>
        <p:spPr/>
        <p:txBody>
          <a:bodyPr/>
          <a:lstStyle/>
          <a:p>
            <a:pPr algn="ctr">
              <a:buNone/>
            </a:pPr>
            <a:fld id="{9A0DB2DC-4C9A-4742-B13C-FB6460FD3503}" type="slidenum">
              <a:rPr lang="en-US" altLang="zh-CN" smtClean="0"/>
              <a:t>41</a:t>
            </a:fld>
            <a:endParaRPr lang="en-US" altLang="zh-CN" dirty="0"/>
          </a:p>
        </p:txBody>
      </p:sp>
    </p:spTree>
  </p:cSld>
  <p:clrMapOvr>
    <a:masterClrMapping/>
  </p:clrMapOvr>
  <p:transition>
    <p:pull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157" y="91735"/>
            <a:ext cx="8215370" cy="607695"/>
          </a:xfrm>
          <a:prstGeom prst="rect">
            <a:avLst/>
          </a:prstGeom>
        </p:spPr>
        <p:txBody>
          <a:bodyPr wrap="square">
            <a:spAutoFit/>
          </a:bodyPr>
          <a:lstStyle/>
          <a:p>
            <a:pPr lvl="0">
              <a:lnSpc>
                <a:spcPct val="120000"/>
              </a:lnSpc>
              <a:spcBef>
                <a:spcPct val="20000"/>
              </a:spcBef>
              <a:buClr>
                <a:schemeClr val="tx2"/>
              </a:buClr>
              <a:buSzPct val="50000"/>
              <a:defRPr/>
            </a:pPr>
            <a:r>
              <a:rPr lang="en-US" altLang="zh-CN" sz="2800" b="1" i="0" dirty="0"/>
              <a:t>1.2.1 III</a:t>
            </a:r>
            <a:r>
              <a:rPr lang="zh-CN" altLang="en-US" sz="2800" b="1" i="0" dirty="0"/>
              <a:t>族氮化物</a:t>
            </a:r>
            <a:endParaRPr lang="en-US" altLang="zh-CN" sz="2800" b="1" i="0" dirty="0"/>
          </a:p>
        </p:txBody>
      </p:sp>
      <p:pic>
        <p:nvPicPr>
          <p:cNvPr id="3" name="Picture 2"/>
          <p:cNvPicPr>
            <a:picLocks noChangeAspect="1"/>
          </p:cNvPicPr>
          <p:nvPr>
            <p:custDataLst>
              <p:tags r:id="rId1"/>
            </p:custDataLst>
          </p:nvPr>
        </p:nvPicPr>
        <p:blipFill>
          <a:blip r:embed="rId4"/>
          <a:srcRect l="50480" b="14415"/>
          <a:stretch>
            <a:fillRect/>
          </a:stretch>
        </p:blipFill>
        <p:spPr>
          <a:xfrm>
            <a:off x="535940" y="1240790"/>
            <a:ext cx="4131310" cy="3668395"/>
          </a:xfrm>
          <a:prstGeom prst="rect">
            <a:avLst/>
          </a:prstGeom>
          <a:noFill/>
          <a:ln w="9525">
            <a:noFill/>
          </a:ln>
        </p:spPr>
      </p:pic>
      <p:sp>
        <p:nvSpPr>
          <p:cNvPr id="4" name="TextBox 3"/>
          <p:cNvSpPr txBox="1"/>
          <p:nvPr/>
        </p:nvSpPr>
        <p:spPr>
          <a:xfrm>
            <a:off x="536229" y="5298454"/>
            <a:ext cx="8286808" cy="1323439"/>
          </a:xfrm>
          <a:prstGeom prst="rect">
            <a:avLst/>
          </a:prstGeom>
          <a:noFill/>
        </p:spPr>
        <p:txBody>
          <a:bodyPr wrap="square" rtlCol="0">
            <a:spAutoFit/>
          </a:bodyPr>
          <a:lstStyle/>
          <a:p>
            <a:r>
              <a:rPr lang="zh-CN" altLang="en-US" sz="2000" b="1" i="0" dirty="0"/>
              <a:t>直接带隙：导带最小值和价带最大值处于同一倒空间位置，如</a:t>
            </a:r>
            <a:r>
              <a:rPr lang="en-US" altLang="zh-CN" sz="2000" b="1" i="0" dirty="0">
                <a:latin typeface="Symbol" panose="05050102010706020507" pitchFamily="18" charset="2"/>
              </a:rPr>
              <a:t>G</a:t>
            </a:r>
            <a:r>
              <a:rPr lang="zh-CN" altLang="en-US" sz="2000" b="1" i="0" dirty="0"/>
              <a:t>点。</a:t>
            </a:r>
            <a:endParaRPr lang="en-US" altLang="zh-CN" sz="2000" b="1" i="0" dirty="0"/>
          </a:p>
          <a:p>
            <a:r>
              <a:rPr lang="zh-CN" altLang="en-US" sz="2000" b="1" i="0" dirty="0"/>
              <a:t>由于</a:t>
            </a:r>
            <a:r>
              <a:rPr lang="en-US" altLang="zh-CN" sz="2000" b="1" i="0" dirty="0"/>
              <a:t>k</a:t>
            </a:r>
            <a:r>
              <a:rPr lang="zh-CN" altLang="en-US" sz="2000" b="1" i="0" dirty="0"/>
              <a:t>值不变，导带电子向价带跃迁时，不需要声子的参与，直接带隙的半导体导带电子与价带空穴复合几率高，这也是直接带隙半导体发光效率高的根本原因。</a:t>
            </a:r>
          </a:p>
        </p:txBody>
      </p:sp>
      <p:pic>
        <p:nvPicPr>
          <p:cNvPr id="354306" name="Picture 2" descr="http://muchongimg.xmcimg.com/data/bcs/2013/0911/w104h1339332_1378902078_540.png"/>
          <p:cNvPicPr>
            <a:picLocks noChangeAspect="1" noChangeArrowheads="1"/>
          </p:cNvPicPr>
          <p:nvPr>
            <p:custDataLst>
              <p:tags r:id="rId2"/>
            </p:custDataLst>
          </p:nvPr>
        </p:nvPicPr>
        <p:blipFill>
          <a:blip r:embed="rId5"/>
          <a:srcRect/>
          <a:stretch>
            <a:fillRect/>
          </a:stretch>
        </p:blipFill>
        <p:spPr bwMode="auto">
          <a:xfrm>
            <a:off x="5033645" y="1076960"/>
            <a:ext cx="3689985" cy="3639185"/>
          </a:xfrm>
          <a:prstGeom prst="rect">
            <a:avLst/>
          </a:prstGeom>
          <a:noFill/>
        </p:spPr>
      </p:pic>
      <p:sp>
        <p:nvSpPr>
          <p:cNvPr id="5" name="文本框 4"/>
          <p:cNvSpPr txBox="1"/>
          <p:nvPr/>
        </p:nvSpPr>
        <p:spPr>
          <a:xfrm>
            <a:off x="852170" y="821690"/>
            <a:ext cx="3071495" cy="460375"/>
          </a:xfrm>
          <a:prstGeom prst="rect">
            <a:avLst/>
          </a:prstGeom>
          <a:noFill/>
        </p:spPr>
        <p:txBody>
          <a:bodyPr wrap="square" rtlCol="0">
            <a:spAutoFit/>
          </a:bodyPr>
          <a:lstStyle/>
          <a:p>
            <a:r>
              <a:rPr lang="zh-CN" altLang="zh-CN" b="1" i="0"/>
              <a:t>能带结构</a:t>
            </a:r>
          </a:p>
        </p:txBody>
      </p:sp>
    </p:spTree>
  </p:cSld>
  <p:clrMapOvr>
    <a:masterClrMapping/>
  </p:clrMapOvr>
  <p:transition>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8455" y="646430"/>
            <a:ext cx="7886700" cy="456565"/>
          </a:xfrm>
        </p:spPr>
        <p:txBody>
          <a:bodyPr/>
          <a:lstStyle/>
          <a:p>
            <a:pPr algn="ctr"/>
            <a:r>
              <a:rPr lang="zh-CN" altLang="en-US" sz="2400" b="1"/>
              <a:t>氮化物半导体发光器件（全波段，效率）</a:t>
            </a:r>
          </a:p>
        </p:txBody>
      </p:sp>
      <p:pic>
        <p:nvPicPr>
          <p:cNvPr id="4" name="内容占位符 3"/>
          <p:cNvPicPr>
            <a:picLocks noGrp="1" noChangeAspect="1"/>
          </p:cNvPicPr>
          <p:nvPr>
            <p:ph idx="1"/>
          </p:nvPr>
        </p:nvPicPr>
        <p:blipFill>
          <a:blip r:embed="rId2"/>
          <a:stretch>
            <a:fillRect/>
          </a:stretch>
        </p:blipFill>
        <p:spPr>
          <a:xfrm rot="5400000">
            <a:off x="-235585" y="1735455"/>
            <a:ext cx="3411855" cy="2592705"/>
          </a:xfrm>
          <a:prstGeom prst="rect">
            <a:avLst/>
          </a:prstGeom>
        </p:spPr>
      </p:pic>
      <p:pic>
        <p:nvPicPr>
          <p:cNvPr id="8" name="图片 7"/>
          <p:cNvPicPr>
            <a:picLocks noChangeAspect="1"/>
          </p:cNvPicPr>
          <p:nvPr/>
        </p:nvPicPr>
        <p:blipFill>
          <a:blip r:embed="rId3"/>
          <a:stretch>
            <a:fillRect/>
          </a:stretch>
        </p:blipFill>
        <p:spPr>
          <a:xfrm>
            <a:off x="2766695" y="1188720"/>
            <a:ext cx="6277610" cy="3686810"/>
          </a:xfrm>
          <a:prstGeom prst="rect">
            <a:avLst/>
          </a:prstGeom>
        </p:spPr>
      </p:pic>
      <p:grpSp>
        <p:nvGrpSpPr>
          <p:cNvPr id="20483" name="Group 15"/>
          <p:cNvGrpSpPr/>
          <p:nvPr/>
        </p:nvGrpSpPr>
        <p:grpSpPr>
          <a:xfrm>
            <a:off x="147955" y="5063490"/>
            <a:ext cx="7390130" cy="1304925"/>
            <a:chOff x="95250" y="4562475"/>
            <a:chExt cx="8896350" cy="1304925"/>
          </a:xfrm>
        </p:grpSpPr>
        <p:pic>
          <p:nvPicPr>
            <p:cNvPr id="20484" name="Picture 9"/>
            <p:cNvPicPr>
              <a:picLocks noChangeAspect="1"/>
            </p:cNvPicPr>
            <p:nvPr/>
          </p:nvPicPr>
          <p:blipFill>
            <a:blip r:embed="rId4"/>
            <a:stretch>
              <a:fillRect/>
            </a:stretch>
          </p:blipFill>
          <p:spPr>
            <a:xfrm>
              <a:off x="95250" y="4572000"/>
              <a:ext cx="1733550" cy="1295400"/>
            </a:xfrm>
            <a:prstGeom prst="rect">
              <a:avLst/>
            </a:prstGeom>
            <a:noFill/>
            <a:ln w="9525">
              <a:noFill/>
            </a:ln>
          </p:spPr>
        </p:pic>
        <p:pic>
          <p:nvPicPr>
            <p:cNvPr id="20485" name="Picture 10"/>
            <p:cNvPicPr>
              <a:picLocks noChangeAspect="1"/>
            </p:cNvPicPr>
            <p:nvPr/>
          </p:nvPicPr>
          <p:blipFill>
            <a:blip r:embed="rId5"/>
            <a:stretch>
              <a:fillRect/>
            </a:stretch>
          </p:blipFill>
          <p:spPr>
            <a:xfrm>
              <a:off x="1905000" y="4572000"/>
              <a:ext cx="1733550" cy="1285875"/>
            </a:xfrm>
            <a:prstGeom prst="rect">
              <a:avLst/>
            </a:prstGeom>
            <a:noFill/>
            <a:ln w="9525">
              <a:noFill/>
            </a:ln>
          </p:spPr>
        </p:pic>
        <p:pic>
          <p:nvPicPr>
            <p:cNvPr id="20486" name="Picture 11"/>
            <p:cNvPicPr>
              <a:picLocks noChangeAspect="1"/>
            </p:cNvPicPr>
            <p:nvPr/>
          </p:nvPicPr>
          <p:blipFill>
            <a:blip r:embed="rId6"/>
            <a:stretch>
              <a:fillRect/>
            </a:stretch>
          </p:blipFill>
          <p:spPr>
            <a:xfrm>
              <a:off x="3695700" y="4572000"/>
              <a:ext cx="1714500" cy="1276350"/>
            </a:xfrm>
            <a:prstGeom prst="rect">
              <a:avLst/>
            </a:prstGeom>
            <a:noFill/>
            <a:ln w="9525">
              <a:noFill/>
            </a:ln>
          </p:spPr>
        </p:pic>
        <p:pic>
          <p:nvPicPr>
            <p:cNvPr id="20487" name="Picture 12"/>
            <p:cNvPicPr>
              <a:picLocks noChangeAspect="1"/>
            </p:cNvPicPr>
            <p:nvPr/>
          </p:nvPicPr>
          <p:blipFill>
            <a:blip r:embed="rId7"/>
            <a:stretch>
              <a:fillRect/>
            </a:stretch>
          </p:blipFill>
          <p:spPr>
            <a:xfrm>
              <a:off x="5486400" y="4572000"/>
              <a:ext cx="1704975" cy="1276350"/>
            </a:xfrm>
            <a:prstGeom prst="rect">
              <a:avLst/>
            </a:prstGeom>
            <a:noFill/>
            <a:ln w="9525">
              <a:noFill/>
            </a:ln>
          </p:spPr>
        </p:pic>
        <p:pic>
          <p:nvPicPr>
            <p:cNvPr id="20488" name="Picture 13"/>
            <p:cNvPicPr>
              <a:picLocks noChangeAspect="1"/>
            </p:cNvPicPr>
            <p:nvPr/>
          </p:nvPicPr>
          <p:blipFill>
            <a:blip r:embed="rId8"/>
            <a:stretch>
              <a:fillRect/>
            </a:stretch>
          </p:blipFill>
          <p:spPr>
            <a:xfrm>
              <a:off x="7277100" y="4562475"/>
              <a:ext cx="1714500" cy="1304925"/>
            </a:xfrm>
            <a:prstGeom prst="rect">
              <a:avLst/>
            </a:prstGeom>
            <a:noFill/>
            <a:ln w="9525">
              <a:noFill/>
            </a:ln>
          </p:spPr>
        </p:pic>
      </p:grpSp>
      <p:sp>
        <p:nvSpPr>
          <p:cNvPr id="5" name="矩形 4"/>
          <p:cNvSpPr/>
          <p:nvPr/>
        </p:nvSpPr>
        <p:spPr>
          <a:xfrm>
            <a:off x="173962" y="295"/>
            <a:ext cx="8215370" cy="559897"/>
          </a:xfrm>
          <a:prstGeom prst="rect">
            <a:avLst/>
          </a:prstGeom>
        </p:spPr>
        <p:txBody>
          <a:bodyPr wrap="square">
            <a:spAutoFit/>
          </a:bodyPr>
          <a:lstStyle/>
          <a:p>
            <a:pPr lvl="0">
              <a:lnSpc>
                <a:spcPct val="120000"/>
              </a:lnSpc>
              <a:spcBef>
                <a:spcPct val="20000"/>
              </a:spcBef>
              <a:buClr>
                <a:schemeClr val="tx2"/>
              </a:buClr>
              <a:buSzPct val="50000"/>
              <a:defRPr/>
            </a:pPr>
            <a:r>
              <a:rPr lang="en-US" altLang="zh-CN" sz="2800" b="1" i="0" dirty="0"/>
              <a:t>1.2.1 III</a:t>
            </a:r>
            <a:r>
              <a:rPr lang="zh-CN" altLang="en-US" sz="2800" b="1" i="0" dirty="0"/>
              <a:t>族氮化物的优势特性与应用</a:t>
            </a:r>
            <a:endParaRPr lang="en-US" altLang="zh-CN" sz="2800" b="1" i="0" dirty="0"/>
          </a:p>
        </p:txBody>
      </p:sp>
      <p:pic>
        <p:nvPicPr>
          <p:cNvPr id="6" name="图片 5"/>
          <p:cNvPicPr>
            <a:picLocks noChangeAspect="1"/>
          </p:cNvPicPr>
          <p:nvPr/>
        </p:nvPicPr>
        <p:blipFill>
          <a:blip r:embed="rId9" cstate="print"/>
          <a:stretch>
            <a:fillRect/>
          </a:stretch>
        </p:blipFill>
        <p:spPr>
          <a:xfrm>
            <a:off x="7555865" y="5101590"/>
            <a:ext cx="1488440" cy="1228090"/>
          </a:xfrm>
          <a:prstGeom prst="rect">
            <a:avLst/>
          </a:prstGeom>
        </p:spPr>
      </p:pic>
      <p:sp>
        <p:nvSpPr>
          <p:cNvPr id="7" name="文本框 6"/>
          <p:cNvSpPr txBox="1"/>
          <p:nvPr/>
        </p:nvSpPr>
        <p:spPr>
          <a:xfrm>
            <a:off x="7616825" y="6417310"/>
            <a:ext cx="1527175" cy="398780"/>
          </a:xfrm>
          <a:prstGeom prst="rect">
            <a:avLst/>
          </a:prstGeom>
          <a:noFill/>
        </p:spPr>
        <p:txBody>
          <a:bodyPr wrap="square" rtlCol="0">
            <a:spAutoFit/>
          </a:bodyPr>
          <a:lstStyle/>
          <a:p>
            <a:r>
              <a:rPr lang="zh-CN" altLang="en-US" sz="2000" b="1" i="0">
                <a:solidFill>
                  <a:schemeClr val="tx1"/>
                </a:solidFill>
              </a:rPr>
              <a:t>紫外</a:t>
            </a:r>
            <a:r>
              <a:rPr lang="en-US" altLang="zh-CN" sz="2000" b="1" i="0">
                <a:solidFill>
                  <a:schemeClr val="tx1"/>
                </a:solidFill>
              </a:rPr>
              <a:t>LED</a:t>
            </a:r>
          </a:p>
        </p:txBody>
      </p:sp>
      <p:sp>
        <p:nvSpPr>
          <p:cNvPr id="9" name="文本框 8"/>
          <p:cNvSpPr txBox="1"/>
          <p:nvPr/>
        </p:nvSpPr>
        <p:spPr>
          <a:xfrm>
            <a:off x="441325" y="6417310"/>
            <a:ext cx="755650" cy="398780"/>
          </a:xfrm>
          <a:prstGeom prst="rect">
            <a:avLst/>
          </a:prstGeom>
          <a:noFill/>
        </p:spPr>
        <p:txBody>
          <a:bodyPr wrap="square" rtlCol="0">
            <a:spAutoFit/>
          </a:bodyPr>
          <a:lstStyle/>
          <a:p>
            <a:r>
              <a:rPr lang="zh-CN" altLang="en-US" sz="2000" b="1" i="0"/>
              <a:t>蓝</a:t>
            </a:r>
          </a:p>
        </p:txBody>
      </p:sp>
      <p:sp>
        <p:nvSpPr>
          <p:cNvPr id="10" name="文本框 9"/>
          <p:cNvSpPr txBox="1"/>
          <p:nvPr/>
        </p:nvSpPr>
        <p:spPr>
          <a:xfrm>
            <a:off x="2132330" y="6368415"/>
            <a:ext cx="755650" cy="398780"/>
          </a:xfrm>
          <a:prstGeom prst="rect">
            <a:avLst/>
          </a:prstGeom>
          <a:noFill/>
        </p:spPr>
        <p:txBody>
          <a:bodyPr wrap="square" rtlCol="0">
            <a:spAutoFit/>
          </a:bodyPr>
          <a:lstStyle/>
          <a:p>
            <a:r>
              <a:rPr lang="zh-CN" altLang="en-US" sz="2000" b="1" i="0"/>
              <a:t>青</a:t>
            </a:r>
          </a:p>
        </p:txBody>
      </p:sp>
      <p:sp>
        <p:nvSpPr>
          <p:cNvPr id="11" name="文本框 10"/>
          <p:cNvSpPr txBox="1"/>
          <p:nvPr/>
        </p:nvSpPr>
        <p:spPr>
          <a:xfrm>
            <a:off x="3635375" y="6329680"/>
            <a:ext cx="755650" cy="398780"/>
          </a:xfrm>
          <a:prstGeom prst="rect">
            <a:avLst/>
          </a:prstGeom>
          <a:noFill/>
        </p:spPr>
        <p:txBody>
          <a:bodyPr wrap="square" rtlCol="0">
            <a:spAutoFit/>
          </a:bodyPr>
          <a:lstStyle/>
          <a:p>
            <a:r>
              <a:rPr lang="zh-CN" altLang="en-US" sz="2000" b="1" i="0"/>
              <a:t>绿</a:t>
            </a:r>
          </a:p>
        </p:txBody>
      </p:sp>
      <p:sp>
        <p:nvSpPr>
          <p:cNvPr id="12" name="文本框 11"/>
          <p:cNvSpPr txBox="1"/>
          <p:nvPr/>
        </p:nvSpPr>
        <p:spPr>
          <a:xfrm>
            <a:off x="5089525" y="6368415"/>
            <a:ext cx="755650" cy="398780"/>
          </a:xfrm>
          <a:prstGeom prst="rect">
            <a:avLst/>
          </a:prstGeom>
          <a:noFill/>
        </p:spPr>
        <p:txBody>
          <a:bodyPr wrap="square" rtlCol="0">
            <a:spAutoFit/>
          </a:bodyPr>
          <a:lstStyle/>
          <a:p>
            <a:r>
              <a:rPr lang="zh-CN" altLang="en-US" sz="2000" b="1" i="0"/>
              <a:t>黄</a:t>
            </a:r>
          </a:p>
        </p:txBody>
      </p:sp>
      <p:sp>
        <p:nvSpPr>
          <p:cNvPr id="13" name="文本框 12"/>
          <p:cNvSpPr txBox="1"/>
          <p:nvPr/>
        </p:nvSpPr>
        <p:spPr>
          <a:xfrm>
            <a:off x="6447790" y="6368415"/>
            <a:ext cx="755650" cy="398780"/>
          </a:xfrm>
          <a:prstGeom prst="rect">
            <a:avLst/>
          </a:prstGeom>
          <a:noFill/>
        </p:spPr>
        <p:txBody>
          <a:bodyPr wrap="square" rtlCol="0">
            <a:spAutoFit/>
          </a:bodyPr>
          <a:lstStyle/>
          <a:p>
            <a:r>
              <a:rPr lang="zh-CN" altLang="en-US" sz="2000" b="1" i="0"/>
              <a:t>红</a:t>
            </a:r>
          </a:p>
        </p:txBody>
      </p:sp>
      <p:sp>
        <p:nvSpPr>
          <p:cNvPr id="19" name="灯片编号占位符 6"/>
          <p:cNvSpPr txBox="1">
            <a:spLocks noGrp="1"/>
          </p:cNvSpPr>
          <p:nvPr>
            <p:ph type="sldNum" sz="quarter" idx="4294967295"/>
          </p:nvPr>
        </p:nvSpPr>
        <p:spPr>
          <a:xfrm>
            <a:off x="8777320"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6</a:t>
            </a:fld>
            <a:endParaRPr lang="en-US" altLang="zh-CN" sz="1200" dirty="0"/>
          </a:p>
        </p:txBody>
      </p:sp>
    </p:spTree>
  </p:cSld>
  <p:clrMapOvr>
    <a:masterClrMapping/>
  </p:clrMapOvr>
  <p:transition>
    <p:pull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p:nvPr/>
        </p:nvSpPr>
        <p:spPr>
          <a:xfrm>
            <a:off x="266700" y="791528"/>
            <a:ext cx="5905500" cy="521970"/>
          </a:xfrm>
          <a:prstGeom prst="rect">
            <a:avLst/>
          </a:prstGeom>
          <a:solidFill>
            <a:schemeClr val="accent1"/>
          </a:solidFill>
          <a:ln w="9525">
            <a:noFill/>
          </a:ln>
        </p:spPr>
        <p:txBody>
          <a:bodyPr>
            <a:spAutoFit/>
          </a:bodyPr>
          <a:lstStyle/>
          <a:p>
            <a:pPr>
              <a:spcBef>
                <a:spcPct val="50000"/>
              </a:spcBef>
            </a:pPr>
            <a:r>
              <a:rPr lang="en-US" altLang="zh-CN" sz="2800" b="1" i="0" dirty="0">
                <a:solidFill>
                  <a:srgbClr val="FF0066"/>
                </a:solidFill>
                <a:effectLst>
                  <a:outerShdw blurRad="38100" dist="38100" dir="2700000" algn="tl">
                    <a:srgbClr val="000000">
                      <a:alpha val="43137"/>
                    </a:srgbClr>
                  </a:outerShdw>
                </a:effectLst>
                <a:latin typeface="Times New Roman" panose="02020603050405020304" pitchFamily="18" charset="0"/>
              </a:rPr>
              <a:t>GaN</a:t>
            </a:r>
            <a:r>
              <a:rPr lang="zh-CN" altLang="zh-CN" sz="2800" b="1" i="0" dirty="0">
                <a:solidFill>
                  <a:srgbClr val="FF0066"/>
                </a:solidFill>
                <a:effectLst>
                  <a:outerShdw blurRad="38100" dist="38100" dir="2700000" algn="tl">
                    <a:srgbClr val="000000">
                      <a:alpha val="43137"/>
                    </a:srgbClr>
                  </a:outerShdw>
                </a:effectLst>
                <a:latin typeface="Times New Roman" panose="02020603050405020304" pitchFamily="18" charset="0"/>
              </a:rPr>
              <a:t>基紫外光电探测器</a:t>
            </a:r>
          </a:p>
        </p:txBody>
      </p:sp>
      <p:sp>
        <p:nvSpPr>
          <p:cNvPr id="55299" name="Text Box 3"/>
          <p:cNvSpPr txBox="1"/>
          <p:nvPr/>
        </p:nvSpPr>
        <p:spPr>
          <a:xfrm>
            <a:off x="266700" y="1633220"/>
            <a:ext cx="3799205" cy="1014730"/>
          </a:xfrm>
          <a:prstGeom prst="rect">
            <a:avLst/>
          </a:prstGeom>
          <a:solidFill>
            <a:schemeClr val="accent2"/>
          </a:solidFill>
          <a:ln w="9525">
            <a:noFill/>
          </a:ln>
        </p:spPr>
        <p:txBody>
          <a:bodyPr wrap="square">
            <a:spAutoFit/>
          </a:bodyPr>
          <a:lstStyle/>
          <a:p>
            <a:pPr>
              <a:spcBef>
                <a:spcPct val="50000"/>
              </a:spcBef>
              <a:buChar char="•"/>
            </a:pPr>
            <a:r>
              <a:rPr lang="zh-CN" altLang="en-US" b="1" i="0" dirty="0">
                <a:solidFill>
                  <a:schemeClr val="bg1"/>
                </a:solidFill>
                <a:latin typeface="Times New Roman" panose="02020603050405020304" pitchFamily="18" charset="0"/>
              </a:rPr>
              <a:t>可见光盲    </a:t>
            </a:r>
            <a:r>
              <a:rPr lang="en-US" altLang="zh-CN" b="1" i="0" dirty="0">
                <a:solidFill>
                  <a:schemeClr val="bg1"/>
                </a:solidFill>
                <a:latin typeface="Times New Roman" panose="02020603050405020304" pitchFamily="18" charset="0"/>
              </a:rPr>
              <a:t>400nm</a:t>
            </a:r>
          </a:p>
          <a:p>
            <a:pPr>
              <a:spcBef>
                <a:spcPct val="50000"/>
              </a:spcBef>
              <a:buChar char="•"/>
            </a:pPr>
            <a:r>
              <a:rPr lang="zh-CN" altLang="en-US" b="1" i="0" dirty="0">
                <a:solidFill>
                  <a:schemeClr val="bg1"/>
                </a:solidFill>
                <a:latin typeface="Times New Roman" panose="02020603050405020304" pitchFamily="18" charset="0"/>
              </a:rPr>
              <a:t>太阳光盲：</a:t>
            </a:r>
            <a:r>
              <a:rPr lang="en-US" altLang="zh-CN" b="1" i="0" dirty="0">
                <a:solidFill>
                  <a:schemeClr val="bg1"/>
                </a:solidFill>
                <a:latin typeface="Times New Roman" panose="02020603050405020304" pitchFamily="18" charset="0"/>
              </a:rPr>
              <a:t>280nm</a:t>
            </a:r>
          </a:p>
        </p:txBody>
      </p:sp>
      <p:sp>
        <p:nvSpPr>
          <p:cNvPr id="5" name="矩形 4"/>
          <p:cNvSpPr/>
          <p:nvPr/>
        </p:nvSpPr>
        <p:spPr>
          <a:xfrm>
            <a:off x="173962" y="295"/>
            <a:ext cx="8215370" cy="559897"/>
          </a:xfrm>
          <a:prstGeom prst="rect">
            <a:avLst/>
          </a:prstGeom>
        </p:spPr>
        <p:txBody>
          <a:bodyPr wrap="square">
            <a:spAutoFit/>
          </a:bodyPr>
          <a:lstStyle/>
          <a:p>
            <a:pPr lvl="0">
              <a:lnSpc>
                <a:spcPct val="120000"/>
              </a:lnSpc>
              <a:spcBef>
                <a:spcPct val="20000"/>
              </a:spcBef>
              <a:buClr>
                <a:schemeClr val="tx2"/>
              </a:buClr>
              <a:buSzPct val="50000"/>
              <a:defRPr/>
            </a:pPr>
            <a:r>
              <a:rPr lang="en-US" altLang="zh-CN" sz="2800" b="1" i="0" dirty="0"/>
              <a:t>1.2.1 III</a:t>
            </a:r>
            <a:r>
              <a:rPr lang="zh-CN" altLang="en-US" sz="2800" b="1" i="0" dirty="0"/>
              <a:t>族氮化物的优势特性与应用</a:t>
            </a:r>
            <a:endParaRPr lang="en-US" altLang="zh-CN" sz="2800" b="1" i="0" dirty="0"/>
          </a:p>
        </p:txBody>
      </p:sp>
      <p:pic>
        <p:nvPicPr>
          <p:cNvPr id="56322" name="Picture 2"/>
          <p:cNvPicPr>
            <a:picLocks noChangeAspect="1"/>
          </p:cNvPicPr>
          <p:nvPr/>
        </p:nvPicPr>
        <p:blipFill>
          <a:blip r:embed="rId2"/>
          <a:stretch>
            <a:fillRect/>
          </a:stretch>
        </p:blipFill>
        <p:spPr>
          <a:xfrm>
            <a:off x="389255" y="2887345"/>
            <a:ext cx="4087495" cy="3333750"/>
          </a:xfrm>
          <a:prstGeom prst="rect">
            <a:avLst/>
          </a:prstGeom>
          <a:noFill/>
          <a:ln w="9525">
            <a:noFill/>
          </a:ln>
        </p:spPr>
      </p:pic>
      <p:graphicFrame>
        <p:nvGraphicFramePr>
          <p:cNvPr id="57346" name="Object 2"/>
          <p:cNvGraphicFramePr/>
          <p:nvPr/>
        </p:nvGraphicFramePr>
        <p:xfrm>
          <a:off x="4916170" y="1469390"/>
          <a:ext cx="3538855" cy="2533015"/>
        </p:xfrm>
        <a:graphic>
          <a:graphicData uri="http://schemas.openxmlformats.org/presentationml/2006/ole">
            <mc:AlternateContent xmlns:mc="http://schemas.openxmlformats.org/markup-compatibility/2006">
              <mc:Choice xmlns:v="urn:schemas-microsoft-com:vml" Requires="v">
                <p:oleObj r:id="rId3" imgW="3924300" imgH="2314575" progId="PBrush">
                  <p:embed/>
                </p:oleObj>
              </mc:Choice>
              <mc:Fallback>
                <p:oleObj r:id="rId3" imgW="3924300" imgH="2314575" progId="PBrush">
                  <p:embed/>
                  <p:pic>
                    <p:nvPicPr>
                      <p:cNvPr id="0" name="Picture 2" descr="image5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170" y="1469390"/>
                        <a:ext cx="3538855" cy="253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47" name="Object 3"/>
          <p:cNvGraphicFramePr/>
          <p:nvPr/>
        </p:nvGraphicFramePr>
        <p:xfrm>
          <a:off x="4916170" y="4159250"/>
          <a:ext cx="3568065" cy="2578735"/>
        </p:xfrm>
        <a:graphic>
          <a:graphicData uri="http://schemas.openxmlformats.org/presentationml/2006/ole">
            <mc:AlternateContent xmlns:mc="http://schemas.openxmlformats.org/markup-compatibility/2006">
              <mc:Choice xmlns:v="urn:schemas-microsoft-com:vml" Requires="v">
                <p:oleObj r:id="rId5" imgW="3400425" imgH="2457450" progId="PBrush">
                  <p:embed/>
                </p:oleObj>
              </mc:Choice>
              <mc:Fallback>
                <p:oleObj r:id="rId5" imgW="3400425" imgH="2457450" progId="PBrush">
                  <p:embed/>
                  <p:pic>
                    <p:nvPicPr>
                      <p:cNvPr id="0" name="Picture 1" descr="image5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170" y="4159250"/>
                        <a:ext cx="3568065" cy="257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文本框 3"/>
          <p:cNvSpPr txBox="1"/>
          <p:nvPr/>
        </p:nvSpPr>
        <p:spPr>
          <a:xfrm>
            <a:off x="482600" y="6351905"/>
            <a:ext cx="3729355" cy="398780"/>
          </a:xfrm>
          <a:prstGeom prst="rect">
            <a:avLst/>
          </a:prstGeom>
          <a:noFill/>
        </p:spPr>
        <p:txBody>
          <a:bodyPr wrap="square" rtlCol="0">
            <a:spAutoFit/>
          </a:bodyPr>
          <a:lstStyle/>
          <a:p>
            <a:pPr algn="ctr"/>
            <a:r>
              <a:rPr lang="en-US" altLang="zh-CN" sz="2000" b="1" i="0"/>
              <a:t>Si</a:t>
            </a:r>
            <a:r>
              <a:rPr lang="zh-CN" altLang="en-US" sz="2000" b="1" i="0"/>
              <a:t>，</a:t>
            </a:r>
            <a:r>
              <a:rPr lang="en-US" altLang="zh-CN" sz="2000" b="1" i="0"/>
              <a:t>GaAs</a:t>
            </a:r>
            <a:r>
              <a:rPr lang="zh-CN" altLang="en-US" sz="2000" b="1" i="0"/>
              <a:t>紫外探测器</a:t>
            </a:r>
          </a:p>
        </p:txBody>
      </p:sp>
      <p:sp>
        <p:nvSpPr>
          <p:cNvPr id="9" name="灯片编号占位符 6"/>
          <p:cNvSpPr txBox="1">
            <a:spLocks noGrp="1"/>
          </p:cNvSpPr>
          <p:nvPr>
            <p:ph type="sldNum" sz="quarter" idx="4294967295"/>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7</a:t>
            </a:fld>
            <a:endParaRPr lang="en-US" altLang="zh-CN" sz="1200" dirty="0"/>
          </a:p>
        </p:txBody>
      </p:sp>
    </p:spTree>
  </p:cSld>
  <p:clrMapOvr>
    <a:masterClrMapping/>
  </p:clrMapOvr>
  <p:transition>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p:cNvSpPr txBox="1"/>
          <p:nvPr/>
        </p:nvSpPr>
        <p:spPr>
          <a:xfrm>
            <a:off x="1113790" y="469583"/>
            <a:ext cx="7162800" cy="460375"/>
          </a:xfrm>
          <a:prstGeom prst="rect">
            <a:avLst/>
          </a:prstGeom>
          <a:noFill/>
          <a:ln w="9525">
            <a:noFill/>
          </a:ln>
        </p:spPr>
        <p:txBody>
          <a:bodyPr>
            <a:spAutoFit/>
          </a:bodyPr>
          <a:lstStyle/>
          <a:p>
            <a:pPr algn="ctr" eaLnBrk="1" hangingPunct="1">
              <a:spcBef>
                <a:spcPct val="50000"/>
              </a:spcBef>
            </a:pPr>
            <a:r>
              <a:rPr lang="en-US" altLang="zh-CN" b="1" i="0" dirty="0">
                <a:solidFill>
                  <a:srgbClr val="000099"/>
                </a:solidFill>
                <a:latin typeface="黑体" panose="02010609060101010101" pitchFamily="49" charset="-122"/>
                <a:ea typeface="黑体" panose="02010609060101010101" pitchFamily="49" charset="-122"/>
              </a:rPr>
              <a:t>Ⅲ-N </a:t>
            </a:r>
            <a:r>
              <a:rPr lang="zh-CN" altLang="en-US" b="1" i="0" dirty="0">
                <a:solidFill>
                  <a:srgbClr val="000099"/>
                </a:solidFill>
                <a:latin typeface="黑体" panose="02010609060101010101" pitchFamily="49" charset="-122"/>
                <a:ea typeface="黑体" panose="02010609060101010101" pitchFamily="49" charset="-122"/>
              </a:rPr>
              <a:t>异质结构</a:t>
            </a:r>
            <a:endParaRPr lang="en-US" altLang="zh-CN" b="1" i="0" dirty="0">
              <a:solidFill>
                <a:srgbClr val="FF3300"/>
              </a:solidFill>
              <a:latin typeface="黑体" panose="02010609060101010101" pitchFamily="49" charset="-122"/>
              <a:ea typeface="黑体" panose="02010609060101010101" pitchFamily="49" charset="-122"/>
              <a:sym typeface="Symbol" panose="05050102010706020507" pitchFamily="18" charset="2"/>
            </a:endParaRPr>
          </a:p>
        </p:txBody>
      </p:sp>
      <p:sp>
        <p:nvSpPr>
          <p:cNvPr id="32772" name="Text Box 5"/>
          <p:cNvSpPr txBox="1"/>
          <p:nvPr/>
        </p:nvSpPr>
        <p:spPr>
          <a:xfrm>
            <a:off x="1203325" y="1355725"/>
            <a:ext cx="7132638" cy="366713"/>
          </a:xfrm>
          <a:prstGeom prst="rect">
            <a:avLst/>
          </a:prstGeom>
          <a:noFill/>
          <a:ln w="9525">
            <a:noFill/>
          </a:ln>
        </p:spPr>
        <p:txBody>
          <a:bodyPr>
            <a:spAutoFit/>
          </a:bodyPr>
          <a:lstStyle/>
          <a:p>
            <a:pPr eaLnBrk="1" hangingPunct="1">
              <a:spcBef>
                <a:spcPct val="50000"/>
              </a:spcBef>
            </a:pPr>
            <a:endParaRPr lang="zh-CN" altLang="zh-CN" sz="1800" i="0" dirty="0">
              <a:latin typeface="Arial" panose="020B0604020202020204" pitchFamily="34" charset="0"/>
            </a:endParaRPr>
          </a:p>
        </p:txBody>
      </p:sp>
      <p:pic>
        <p:nvPicPr>
          <p:cNvPr id="32773" name="Picture 6"/>
          <p:cNvPicPr>
            <a:picLocks noChangeAspect="1"/>
          </p:cNvPicPr>
          <p:nvPr/>
        </p:nvPicPr>
        <p:blipFill>
          <a:blip r:embed="rId2">
            <a:lum contrast="78000"/>
          </a:blip>
          <a:stretch>
            <a:fillRect/>
          </a:stretch>
        </p:blipFill>
        <p:spPr>
          <a:xfrm>
            <a:off x="1235972" y="1964986"/>
            <a:ext cx="6767512" cy="4513262"/>
          </a:xfrm>
          <a:prstGeom prst="rect">
            <a:avLst/>
          </a:prstGeom>
          <a:noFill/>
          <a:ln w="9525">
            <a:noFill/>
          </a:ln>
        </p:spPr>
      </p:pic>
      <p:sp>
        <p:nvSpPr>
          <p:cNvPr id="32774" name="TextBox 5"/>
          <p:cNvSpPr txBox="1"/>
          <p:nvPr/>
        </p:nvSpPr>
        <p:spPr>
          <a:xfrm>
            <a:off x="2049780" y="6408738"/>
            <a:ext cx="5929313" cy="461962"/>
          </a:xfrm>
          <a:prstGeom prst="rect">
            <a:avLst/>
          </a:prstGeom>
          <a:noFill/>
          <a:ln w="9525">
            <a:noFill/>
          </a:ln>
        </p:spPr>
        <p:txBody>
          <a:bodyPr>
            <a:spAutoFit/>
          </a:bodyPr>
          <a:lstStyle/>
          <a:p>
            <a:pPr algn="ctr"/>
            <a:r>
              <a:rPr lang="zh-CN" altLang="en-US" b="1" i="0" dirty="0">
                <a:latin typeface="Times New Roman" panose="02020603050405020304" pitchFamily="18" charset="0"/>
              </a:rPr>
              <a:t>立方相（左，虚）和六方相（右，实）</a:t>
            </a:r>
          </a:p>
        </p:txBody>
      </p:sp>
      <p:sp>
        <p:nvSpPr>
          <p:cNvPr id="32775" name="灯片编号占位符 6"/>
          <p:cNvSpPr txBox="1">
            <a:spLocks noGrp="1"/>
          </p:cNvSpPr>
          <p:nvPr>
            <p:ph type="sldNum" sz="quarter" idx="4"/>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8</a:t>
            </a:fld>
            <a:endParaRPr lang="en-US" altLang="zh-CN" sz="1200" dirty="0"/>
          </a:p>
        </p:txBody>
      </p:sp>
      <p:sp>
        <p:nvSpPr>
          <p:cNvPr id="2" name="文本框 1"/>
          <p:cNvSpPr txBox="1"/>
          <p:nvPr/>
        </p:nvSpPr>
        <p:spPr>
          <a:xfrm>
            <a:off x="358775" y="789305"/>
            <a:ext cx="8425815" cy="1014730"/>
          </a:xfrm>
          <a:prstGeom prst="rect">
            <a:avLst/>
          </a:prstGeom>
          <a:noFill/>
        </p:spPr>
        <p:txBody>
          <a:bodyPr wrap="square" rtlCol="0" anchor="t">
            <a:spAutoFit/>
          </a:bodyPr>
          <a:lstStyle/>
          <a:p>
            <a:pPr eaLnBrk="1" hangingPunct="1">
              <a:lnSpc>
                <a:spcPct val="150000"/>
              </a:lnSpc>
            </a:pPr>
            <a:r>
              <a:rPr lang="zh-CN" altLang="en-US" sz="2000" b="1" i="0" dirty="0">
                <a:solidFill>
                  <a:srgbClr val="364DFC"/>
                </a:solidFill>
                <a:sym typeface="+mn-ea"/>
              </a:rPr>
              <a:t>异质结是由两种不同的半导体单晶材料形成。不同导电类型构成反型异质结，相同导电类型则构成同型异质结。</a:t>
            </a:r>
          </a:p>
        </p:txBody>
      </p:sp>
      <p:sp>
        <p:nvSpPr>
          <p:cNvPr id="32771" name="Text Box 4"/>
          <p:cNvSpPr txBox="1"/>
          <p:nvPr/>
        </p:nvSpPr>
        <p:spPr>
          <a:xfrm>
            <a:off x="1052830" y="1803718"/>
            <a:ext cx="7283450" cy="398780"/>
          </a:xfrm>
          <a:prstGeom prst="rect">
            <a:avLst/>
          </a:prstGeom>
          <a:noFill/>
          <a:ln w="9525">
            <a:noFill/>
          </a:ln>
        </p:spPr>
        <p:txBody>
          <a:bodyPr>
            <a:spAutoFit/>
          </a:bodyPr>
          <a:lstStyle/>
          <a:p>
            <a:pPr algn="ctr" eaLnBrk="1" hangingPunct="1">
              <a:spcBef>
                <a:spcPct val="50000"/>
              </a:spcBef>
            </a:pPr>
            <a:r>
              <a:rPr lang="en-US" altLang="zh-CN" sz="2000" b="1" i="0" dirty="0">
                <a:solidFill>
                  <a:srgbClr val="364DFC"/>
                </a:solidFill>
                <a:latin typeface="Arial" panose="020B0604020202020204" pitchFamily="34" charset="0"/>
                <a:ea typeface="黑体" panose="02010609060101010101" pitchFamily="49" charset="-122"/>
              </a:rPr>
              <a:t>Ⅲ-N</a:t>
            </a:r>
            <a:r>
              <a:rPr lang="zh-CN" altLang="en-US" sz="2000" b="1" i="0" dirty="0">
                <a:solidFill>
                  <a:srgbClr val="364DFC"/>
                </a:solidFill>
                <a:latin typeface="Arial" panose="020B0604020202020204" pitchFamily="34" charset="0"/>
                <a:ea typeface="黑体" panose="02010609060101010101" pitchFamily="49" charset="-122"/>
              </a:rPr>
              <a:t>异质结构界面能带偏移</a:t>
            </a:r>
            <a:r>
              <a:rPr lang="zh-CN" altLang="en-US" sz="2000" b="1" i="0" dirty="0">
                <a:solidFill>
                  <a:srgbClr val="364DFC"/>
                </a:solidFill>
                <a:latin typeface="黑体" panose="02010609060101010101" pitchFamily="49" charset="-122"/>
                <a:ea typeface="黑体" panose="02010609060101010101" pitchFamily="49" charset="-122"/>
                <a:sym typeface="Symbol" panose="05050102010706020507" pitchFamily="18" charset="2"/>
              </a:rPr>
              <a:t>（ </a:t>
            </a:r>
            <a:r>
              <a:rPr lang="en-US" altLang="zh-CN" sz="2000" b="1" i="0" dirty="0">
                <a:solidFill>
                  <a:srgbClr val="364DFC"/>
                </a:solidFill>
                <a:ea typeface="黑体" panose="02010609060101010101" pitchFamily="49" charset="-122"/>
                <a:sym typeface="Symbol" panose="05050102010706020507" pitchFamily="18" charset="2"/>
              </a:rPr>
              <a:t>I-type</a:t>
            </a:r>
            <a:r>
              <a:rPr lang="zh-CN" altLang="en-US" sz="2000" b="1" i="0" dirty="0">
                <a:solidFill>
                  <a:srgbClr val="364DFC"/>
                </a:solidFill>
                <a:ea typeface="黑体" panose="02010609060101010101" pitchFamily="49" charset="-122"/>
                <a:sym typeface="Symbol" panose="05050102010706020507" pitchFamily="18" charset="2"/>
              </a:rPr>
              <a:t>排列）</a:t>
            </a:r>
            <a:endParaRPr lang="zh-CN" altLang="en-US" sz="2000" b="1" i="0" dirty="0">
              <a:solidFill>
                <a:srgbClr val="364DFC"/>
              </a:solidFill>
              <a:latin typeface="Arial" panose="020B0604020202020204" pitchFamily="34" charset="0"/>
              <a:ea typeface="黑体" panose="02010609060101010101" pitchFamily="49" charset="-122"/>
            </a:endParaRPr>
          </a:p>
        </p:txBody>
      </p:sp>
      <p:sp>
        <p:nvSpPr>
          <p:cNvPr id="4" name="文本框 3"/>
          <p:cNvSpPr txBox="1"/>
          <p:nvPr/>
        </p:nvSpPr>
        <p:spPr>
          <a:xfrm>
            <a:off x="0" y="0"/>
            <a:ext cx="5688330" cy="607695"/>
          </a:xfrm>
          <a:prstGeom prst="rect">
            <a:avLst/>
          </a:prstGeom>
          <a:noFill/>
        </p:spPr>
        <p:txBody>
          <a:bodyPr wrap="none" rtlCol="0" anchor="t">
            <a:spAutoFit/>
          </a:bodyPr>
          <a:lstStyle/>
          <a:p>
            <a:pPr lvl="0">
              <a:lnSpc>
                <a:spcPct val="120000"/>
              </a:lnSpc>
              <a:spcBef>
                <a:spcPct val="20000"/>
              </a:spcBef>
              <a:buClr>
                <a:schemeClr val="tx2"/>
              </a:buClr>
              <a:buSzPct val="50000"/>
              <a:defRPr/>
            </a:pPr>
            <a:r>
              <a:rPr lang="en-US" altLang="zh-CN" sz="2800" b="1" i="0" dirty="0">
                <a:sym typeface="+mn-ea"/>
              </a:rPr>
              <a:t>1.2.1 III</a:t>
            </a:r>
            <a:r>
              <a:rPr lang="zh-CN" altLang="en-US" sz="2800" b="1" i="0" dirty="0">
                <a:sym typeface="+mn-ea"/>
              </a:rPr>
              <a:t>族氮化物的优势特性与应用</a:t>
            </a:r>
            <a:endParaRPr lang="zh-CN" altLang="en-US" sz="2800"/>
          </a:p>
        </p:txBody>
      </p:sp>
      <p:sp>
        <p:nvSpPr>
          <p:cNvPr id="3" name="文本框 2"/>
          <p:cNvSpPr txBox="1"/>
          <p:nvPr/>
        </p:nvSpPr>
        <p:spPr>
          <a:xfrm>
            <a:off x="5436096" y="4653136"/>
            <a:ext cx="432048" cy="215444"/>
          </a:xfrm>
          <a:prstGeom prst="rect">
            <a:avLst/>
          </a:prstGeom>
          <a:solidFill>
            <a:schemeClr val="bg1"/>
          </a:solidFill>
        </p:spPr>
        <p:txBody>
          <a:bodyPr wrap="square" lIns="0" tIns="0" rIns="0" bIns="0" rtlCol="0">
            <a:spAutoFit/>
          </a:bodyPr>
          <a:lstStyle/>
          <a:p>
            <a:r>
              <a:rPr lang="en-US" altLang="zh-CN" sz="1400" b="1" i="0" dirty="0"/>
              <a:t>0.67</a:t>
            </a:r>
            <a:endParaRPr lang="zh-CN" altLang="en-US" sz="1400" b="1" i="0" dirty="0"/>
          </a:p>
        </p:txBody>
      </p:sp>
      <p:sp>
        <p:nvSpPr>
          <p:cNvPr id="11" name="文本框 10"/>
          <p:cNvSpPr txBox="1"/>
          <p:nvPr/>
        </p:nvSpPr>
        <p:spPr>
          <a:xfrm>
            <a:off x="5092012" y="4486295"/>
            <a:ext cx="432048" cy="215444"/>
          </a:xfrm>
          <a:prstGeom prst="rect">
            <a:avLst/>
          </a:prstGeom>
          <a:solidFill>
            <a:schemeClr val="bg1"/>
          </a:solidFill>
        </p:spPr>
        <p:txBody>
          <a:bodyPr wrap="square" lIns="0" tIns="0" rIns="0" bIns="0" rtlCol="0">
            <a:spAutoFit/>
          </a:bodyPr>
          <a:lstStyle/>
          <a:p>
            <a:r>
              <a:rPr lang="en-US" altLang="zh-CN" sz="1400" b="1" i="0" dirty="0">
                <a:solidFill>
                  <a:srgbClr val="FF0000"/>
                </a:solidFill>
              </a:rPr>
              <a:t>0.67?</a:t>
            </a:r>
            <a:endParaRPr lang="zh-CN" altLang="en-US" sz="1400" b="1" i="0" dirty="0">
              <a:solidFill>
                <a:srgbClr val="FF0000"/>
              </a:solidFill>
            </a:endParaRPr>
          </a:p>
        </p:txBody>
      </p:sp>
    </p:spTree>
  </p:cSld>
  <p:clrMapOvr>
    <a:masterClrMapping/>
  </p:clrMapOvr>
  <p:transition>
    <p:pull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内容占位符 1"/>
          <p:cNvSpPr>
            <a:spLocks noGrp="1"/>
          </p:cNvSpPr>
          <p:nvPr/>
        </p:nvSpPr>
        <p:spPr>
          <a:xfrm>
            <a:off x="457200" y="1481455"/>
            <a:ext cx="8229600" cy="4924425"/>
          </a:xfrm>
          <a:prstGeom prst="rect">
            <a:avLst/>
          </a:prstGeom>
          <a:noFill/>
          <a:ln w="9525">
            <a:noFill/>
          </a:ln>
        </p:spPr>
        <p:txBody>
          <a:bodyPr vert="horz" wrap="square" lIns="91440" tIns="45720" rIns="91440" bIns="45720" anchor="t"/>
          <a:lst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eaLnBrk="1" hangingPunct="1"/>
            <a:r>
              <a:rPr lang="zh-CN" altLang="en-US" sz="1800" i="0" dirty="0"/>
              <a:t>对于低势垒尖峰，采用扩散模型，得到</a:t>
            </a:r>
            <a:endParaRPr lang="en-US" altLang="zh-CN" sz="1800" i="0" dirty="0"/>
          </a:p>
          <a:p>
            <a:pPr lvl="1" eaLnBrk="1" hangingPunct="1"/>
            <a:r>
              <a:rPr lang="zh-CN" altLang="en-US" sz="1800" i="0" dirty="0"/>
              <a:t>电子扩散流：</a:t>
            </a:r>
            <a:endParaRPr lang="en-US" altLang="zh-CN" sz="1800" i="0" dirty="0"/>
          </a:p>
          <a:p>
            <a:pPr lvl="1" eaLnBrk="1" hangingPunct="1"/>
            <a:endParaRPr lang="en-US" altLang="zh-CN" sz="1800" i="0" dirty="0"/>
          </a:p>
          <a:p>
            <a:pPr lvl="1" eaLnBrk="1" hangingPunct="1"/>
            <a:r>
              <a:rPr lang="zh-CN" altLang="en-US" sz="1800" i="0" dirty="0"/>
              <a:t>空穴扩散流：</a:t>
            </a:r>
            <a:endParaRPr lang="en-US" altLang="zh-CN" sz="1800" i="0" dirty="0"/>
          </a:p>
          <a:p>
            <a:pPr eaLnBrk="1" hangingPunct="1"/>
            <a:r>
              <a:rPr lang="zh-CN" altLang="en-US" sz="1800" i="0" dirty="0"/>
              <a:t>异质</a:t>
            </a:r>
            <a:r>
              <a:rPr lang="en-US" altLang="zh-CN" sz="1800" i="0" dirty="0"/>
              <a:t>pn</a:t>
            </a:r>
            <a:r>
              <a:rPr lang="zh-CN" altLang="en-US" sz="1800" i="0" dirty="0"/>
              <a:t>结的高注入比：</a:t>
            </a:r>
            <a:endParaRPr lang="en-US" altLang="zh-CN" sz="1800" i="0" dirty="0"/>
          </a:p>
          <a:p>
            <a:pPr eaLnBrk="1" hangingPunct="1"/>
            <a:endParaRPr lang="en-US" altLang="zh-CN" sz="1800" i="0" dirty="0"/>
          </a:p>
          <a:p>
            <a:pPr eaLnBrk="1" hangingPunct="1"/>
            <a:endParaRPr lang="en-US" altLang="zh-CN" sz="1800" i="0" dirty="0"/>
          </a:p>
          <a:p>
            <a:pPr eaLnBrk="1" hangingPunct="1"/>
            <a:endParaRPr lang="en-US" altLang="zh-CN" sz="1800" i="0" dirty="0"/>
          </a:p>
          <a:p>
            <a:pPr eaLnBrk="1" hangingPunct="1">
              <a:buNone/>
            </a:pPr>
            <a:r>
              <a:rPr lang="en-US" altLang="zh-CN" sz="1800" i="0" dirty="0"/>
              <a:t>	</a:t>
            </a:r>
            <a:r>
              <a:rPr lang="zh-CN" altLang="en-US" sz="1800" i="0" dirty="0"/>
              <a:t>即使宽禁带</a:t>
            </a:r>
            <a:r>
              <a:rPr lang="en-US" altLang="zh-CN" sz="1800" i="0" dirty="0"/>
              <a:t>n</a:t>
            </a:r>
            <a:r>
              <a:rPr lang="zh-CN" altLang="en-US" sz="1800" i="0" dirty="0"/>
              <a:t>区掺杂浓度较</a:t>
            </a:r>
            <a:r>
              <a:rPr lang="en-US" altLang="zh-CN" sz="1800" i="0" dirty="0"/>
              <a:t>p</a:t>
            </a:r>
            <a:r>
              <a:rPr lang="zh-CN" altLang="en-US" sz="1800" i="0" dirty="0"/>
              <a:t>区低两个数量级，因为禁带宽度之差仍能得到较高的注入比。</a:t>
            </a:r>
            <a:endParaRPr lang="en-US" altLang="zh-CN" sz="1800" i="0" dirty="0"/>
          </a:p>
          <a:p>
            <a:pPr eaLnBrk="1" hangingPunct="1">
              <a:buFont typeface="Wingdings" panose="05000000000000000000" pitchFamily="2" charset="2"/>
              <a:buChar char="Ø"/>
            </a:pPr>
            <a:r>
              <a:rPr lang="zh-CN" altLang="en-US" sz="1800" i="0" dirty="0"/>
              <a:t>异质</a:t>
            </a:r>
            <a:r>
              <a:rPr lang="en-US" altLang="zh-CN" sz="1800" i="0" dirty="0"/>
              <a:t>pn</a:t>
            </a:r>
            <a:r>
              <a:rPr lang="zh-CN" altLang="en-US" sz="1800" i="0" dirty="0"/>
              <a:t>结的超注入：由</a:t>
            </a:r>
            <a:r>
              <a:rPr lang="en-US" altLang="zh-CN" sz="1800" i="0" dirty="0"/>
              <a:t>n</a:t>
            </a:r>
            <a:r>
              <a:rPr lang="zh-CN" altLang="en-US" sz="1800" i="0" dirty="0"/>
              <a:t>型宽禁带半导体注入到窄禁带半导体的少子浓度超过宽禁带半导体多子浓度。</a:t>
            </a:r>
          </a:p>
          <a:p>
            <a:pPr lvl="1" eaLnBrk="1" hangingPunct="1">
              <a:buFont typeface="Wingdings" panose="05000000000000000000" pitchFamily="2" charset="2"/>
              <a:buChar char="Ø"/>
            </a:pPr>
            <a:r>
              <a:rPr lang="zh-CN" altLang="en-US" sz="1600" b="1" i="0" dirty="0">
                <a:latin typeface="Times New Roman" panose="02020603050405020304" pitchFamily="18" charset="0"/>
                <a:sym typeface="+mn-ea"/>
              </a:rPr>
              <a:t>很大的正向电压，势垒被拉平。因为少子准费米能</a:t>
            </a:r>
            <a:endParaRPr lang="en-US" altLang="zh-CN" sz="1600" b="1" i="0" dirty="0">
              <a:latin typeface="Times New Roman" panose="02020603050405020304" pitchFamily="18" charset="0"/>
              <a:sym typeface="+mn-ea"/>
            </a:endParaRPr>
          </a:p>
          <a:p>
            <a:pPr marL="392430" lvl="1" indent="0" eaLnBrk="1" hangingPunct="1">
              <a:buNone/>
            </a:pPr>
            <a:r>
              <a:rPr lang="zh-CN" altLang="en-US" sz="1600" b="1" i="0" dirty="0">
                <a:latin typeface="Times New Roman" panose="02020603050405020304" pitchFamily="18" charset="0"/>
                <a:sym typeface="+mn-ea"/>
              </a:rPr>
              <a:t>级随注入增加上升较快，同时，导带带阶使得宽禁带</a:t>
            </a:r>
            <a:endParaRPr lang="en-US" altLang="zh-CN" sz="1600" b="1" i="0" dirty="0">
              <a:latin typeface="Times New Roman" panose="02020603050405020304" pitchFamily="18" charset="0"/>
              <a:sym typeface="+mn-ea"/>
            </a:endParaRPr>
          </a:p>
          <a:p>
            <a:pPr marL="392430" lvl="1" indent="0" eaLnBrk="1" hangingPunct="1">
              <a:buNone/>
            </a:pPr>
            <a:r>
              <a:rPr lang="zh-CN" altLang="en-US" sz="1600" b="1" i="0" dirty="0">
                <a:latin typeface="Times New Roman" panose="02020603050405020304" pitchFamily="18" charset="0"/>
                <a:sym typeface="+mn-ea"/>
              </a:rPr>
              <a:t>的导带底有可能高于窄带的导带底，从而形成窄带少</a:t>
            </a:r>
            <a:endParaRPr lang="en-US" altLang="zh-CN" sz="1600" b="1" i="0" dirty="0">
              <a:latin typeface="Times New Roman" panose="02020603050405020304" pitchFamily="18" charset="0"/>
              <a:sym typeface="+mn-ea"/>
            </a:endParaRPr>
          </a:p>
          <a:p>
            <a:pPr marL="392430" lvl="1" indent="0" eaLnBrk="1" hangingPunct="1">
              <a:buNone/>
            </a:pPr>
            <a:r>
              <a:rPr lang="zh-CN" altLang="en-US" sz="1600" b="1" i="0" dirty="0">
                <a:latin typeface="Times New Roman" panose="02020603050405020304" pitchFamily="18" charset="0"/>
                <a:sym typeface="+mn-ea"/>
              </a:rPr>
              <a:t>子浓度高于宽带多子浓度（超注入）</a:t>
            </a:r>
            <a:endParaRPr lang="en-US" altLang="zh-CN" sz="1600" i="0" dirty="0"/>
          </a:p>
        </p:txBody>
      </p:sp>
      <p:graphicFrame>
        <p:nvGraphicFramePr>
          <p:cNvPr id="1026" name="Object 4"/>
          <p:cNvGraphicFramePr/>
          <p:nvPr/>
        </p:nvGraphicFramePr>
        <p:xfrm>
          <a:off x="3213100" y="1844358"/>
          <a:ext cx="2139950" cy="1214437"/>
        </p:xfrm>
        <a:graphic>
          <a:graphicData uri="http://schemas.openxmlformats.org/presentationml/2006/ole">
            <mc:AlternateContent xmlns:mc="http://schemas.openxmlformats.org/markup-compatibility/2006">
              <mc:Choice xmlns:v="urn:schemas-microsoft-com:vml" Requires="v">
                <p:oleObj r:id="rId2" imgW="939165" imgH="533400" progId="Equation.3">
                  <p:embed/>
                </p:oleObj>
              </mc:Choice>
              <mc:Fallback>
                <p:oleObj r:id="rId2" imgW="939165" imgH="533400" progId="Equation.3">
                  <p:embed/>
                  <p:pic>
                    <p:nvPicPr>
                      <p:cNvPr id="0" name="Picture 2" descr="image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100" y="1844358"/>
                        <a:ext cx="213995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7" name="Object 6"/>
          <p:cNvGraphicFramePr/>
          <p:nvPr/>
        </p:nvGraphicFramePr>
        <p:xfrm>
          <a:off x="2786698" y="3119120"/>
          <a:ext cx="3238500" cy="1011238"/>
        </p:xfrm>
        <a:graphic>
          <a:graphicData uri="http://schemas.openxmlformats.org/presentationml/2006/ole">
            <mc:AlternateContent xmlns:mc="http://schemas.openxmlformats.org/markup-compatibility/2006">
              <mc:Choice xmlns:v="urn:schemas-microsoft-com:vml" Requires="v">
                <p:oleObj r:id="rId4" imgW="1422400" imgH="444500" progId="Equation.3">
                  <p:embed/>
                </p:oleObj>
              </mc:Choice>
              <mc:Fallback>
                <p:oleObj r:id="rId4" imgW="1422400" imgH="444500" progId="Equation.3">
                  <p:embed/>
                  <p:pic>
                    <p:nvPicPr>
                      <p:cNvPr id="0" name="Picture 1" descr="image5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6698" y="3119120"/>
                        <a:ext cx="3238500"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文本框 3"/>
          <p:cNvSpPr txBox="1"/>
          <p:nvPr/>
        </p:nvSpPr>
        <p:spPr>
          <a:xfrm>
            <a:off x="2407920" y="600710"/>
            <a:ext cx="4472940" cy="521970"/>
          </a:xfrm>
          <a:prstGeom prst="rect">
            <a:avLst/>
          </a:prstGeom>
          <a:noFill/>
        </p:spPr>
        <p:txBody>
          <a:bodyPr wrap="none" rtlCol="0" anchor="t">
            <a:spAutoFit/>
          </a:bodyPr>
          <a:lstStyle/>
          <a:p>
            <a:r>
              <a:rPr lang="zh-CN" altLang="en-US" sz="2800" b="1" i="0" dirty="0">
                <a:solidFill>
                  <a:srgbClr val="000099"/>
                </a:solidFill>
                <a:latin typeface="黑体" panose="02010609060101010101" pitchFamily="49" charset="-122"/>
                <a:ea typeface="黑体" panose="02010609060101010101" pitchFamily="49" charset="-122"/>
                <a:sym typeface="+mn-ea"/>
              </a:rPr>
              <a:t>异质结的高注入比和超注入</a:t>
            </a:r>
          </a:p>
        </p:txBody>
      </p:sp>
      <p:sp>
        <p:nvSpPr>
          <p:cNvPr id="7" name="灯片编号占位符 6"/>
          <p:cNvSpPr txBox="1">
            <a:spLocks noGrp="1"/>
          </p:cNvSpPr>
          <p:nvPr>
            <p:ph type="sldNum" sz="quarter" idx="4294967295"/>
          </p:nvPr>
        </p:nvSpPr>
        <p:spPr>
          <a:xfrm>
            <a:off x="8647113" y="6408738"/>
            <a:ext cx="366712" cy="365125"/>
          </a:xfrm>
          <a:noFill/>
          <a:ln>
            <a:noFill/>
          </a:ln>
        </p:spPr>
        <p:txBody>
          <a:bodyPr anchor="b"/>
          <a:lstStyle>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eaLnBrk="1" hangingPunct="1"/>
            <a:fld id="{9A0DB2DC-4C9A-4742-B13C-FB6460FD3503}" type="slidenum">
              <a:rPr lang="en-US" altLang="zh-CN" sz="1200" dirty="0"/>
              <a:t>9</a:t>
            </a:fld>
            <a:endParaRPr lang="en-US" altLang="zh-CN" sz="1200" dirty="0"/>
          </a:p>
        </p:txBody>
      </p:sp>
      <p:pic>
        <p:nvPicPr>
          <p:cNvPr id="3" name="图片 2"/>
          <p:cNvPicPr>
            <a:picLocks noChangeAspect="1"/>
          </p:cNvPicPr>
          <p:nvPr/>
        </p:nvPicPr>
        <p:blipFill>
          <a:blip r:embed="rId6"/>
          <a:stretch>
            <a:fillRect/>
          </a:stretch>
        </p:blipFill>
        <p:spPr>
          <a:xfrm>
            <a:off x="6025198" y="5085184"/>
            <a:ext cx="2773114" cy="1553438"/>
          </a:xfrm>
          <a:prstGeom prst="rect">
            <a:avLst/>
          </a:prstGeom>
        </p:spPr>
      </p:pic>
      <p:pic>
        <p:nvPicPr>
          <p:cNvPr id="5" name="图片 4"/>
          <p:cNvPicPr>
            <a:picLocks noChangeAspect="1"/>
          </p:cNvPicPr>
          <p:nvPr/>
        </p:nvPicPr>
        <p:blipFill>
          <a:blip r:embed="rId7"/>
          <a:stretch>
            <a:fillRect/>
          </a:stretch>
        </p:blipFill>
        <p:spPr>
          <a:xfrm>
            <a:off x="6107032" y="1131967"/>
            <a:ext cx="2137376" cy="2804982"/>
          </a:xfrm>
          <a:prstGeom prst="rect">
            <a:avLst/>
          </a:prstGeom>
        </p:spPr>
      </p:pic>
    </p:spTree>
  </p:cSld>
  <p:clrMapOvr>
    <a:masterClrMapping/>
  </p:clrMapOvr>
  <p:transition>
    <p:pull dir="ld"/>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777,&quot;width&quot;:6506}"/>
</p:tagLst>
</file>

<file path=ppt/tags/tag2.xml><?xml version="1.0" encoding="utf-8"?>
<p:tagLst xmlns:a="http://schemas.openxmlformats.org/drawingml/2006/main" xmlns:r="http://schemas.openxmlformats.org/officeDocument/2006/relationships" xmlns:p="http://schemas.openxmlformats.org/presentationml/2006/main">
  <p:tag name="REFSHAPE" val="1880477684"/>
  <p:tag name="KSO_WM_UNIT_PLACING_PICTURE_USER_VIEWPORT" val="{&quot;height&quot;:9579.272440944882,&quot;width&quot;:10005.015748031496}"/>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8b6ea9b1-cbd6-4d57-912d-3a726fcfa887}"/>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2664</Words>
  <Application>Microsoft Office PowerPoint</Application>
  <PresentationFormat>全屏显示(4:3)</PresentationFormat>
  <Paragraphs>268</Paragraphs>
  <Slides>41</Slides>
  <Notes>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7" baseType="lpstr">
      <vt:lpstr>Arial Unicode MS</vt:lpstr>
      <vt:lpstr>华文行楷</vt:lpstr>
      <vt:lpstr>宋体</vt:lpstr>
      <vt:lpstr>楷体</vt:lpstr>
      <vt:lpstr>黑体</vt:lpstr>
      <vt:lpstr>Arial</vt:lpstr>
      <vt:lpstr>Calibri</vt:lpstr>
      <vt:lpstr>Calibri Light</vt:lpstr>
      <vt:lpstr>Symbol</vt:lpstr>
      <vt:lpstr>Times New Roman</vt:lpstr>
      <vt:lpstr>Verdana</vt:lpstr>
      <vt:lpstr>Wingdings</vt:lpstr>
      <vt:lpstr>Wingdings 2</vt:lpstr>
      <vt:lpstr>Wingdings 3</vt:lpstr>
      <vt:lpstr>Office Theme</vt:lpstr>
      <vt:lpstr>Equation.3</vt:lpstr>
      <vt:lpstr>宽禁带半导体 (2021-2022)</vt:lpstr>
      <vt:lpstr>PowerPoint 演示文稿</vt:lpstr>
      <vt:lpstr>PowerPoint 演示文稿</vt:lpstr>
      <vt:lpstr>PowerPoint 演示文稿</vt:lpstr>
      <vt:lpstr>PowerPoint 演示文稿</vt:lpstr>
      <vt:lpstr>氮化物半导体发光器件（全波段，效率）</vt:lpstr>
      <vt:lpstr>PowerPoint 演示文稿</vt:lpstr>
      <vt:lpstr>PowerPoint 演示文稿</vt:lpstr>
      <vt:lpstr>PowerPoint 演示文稿</vt:lpstr>
      <vt:lpstr>PowerPoint 演示文稿</vt:lpstr>
      <vt:lpstr>PowerPoint 演示文稿</vt:lpstr>
      <vt:lpstr>双异质结间的量子阱结构</vt:lpstr>
      <vt:lpstr>PowerPoint 演示文稿</vt:lpstr>
      <vt:lpstr>PowerPoint 演示文稿</vt:lpstr>
      <vt:lpstr>PowerPoint 演示文稿</vt:lpstr>
      <vt:lpstr>PowerPoint 演示文稿</vt:lpstr>
      <vt:lpstr> III族氮化物极性</vt:lpstr>
      <vt:lpstr>纤锌矿c/a的计算</vt:lpstr>
      <vt:lpstr>N极性GaN的腐蚀反应机理</vt:lpstr>
      <vt:lpstr>PowerPoint 演示文稿</vt:lpstr>
      <vt:lpstr>自发极化（Spontaneous polarization）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饱和电子速度和击穿场强</vt:lpstr>
      <vt:lpstr>几种半导体的RF功率特性</vt:lpstr>
      <vt:lpstr>PowerPoint 演示文稿</vt:lpstr>
      <vt:lpstr>PowerPoint 演示文稿</vt:lpstr>
      <vt:lpstr>PowerPoint 演示文稿</vt:lpstr>
      <vt:lpstr>PowerPoint 演示文稿</vt:lpstr>
      <vt:lpstr>PowerPoint 演示文稿</vt:lpstr>
    </vt:vector>
  </TitlesOfParts>
  <Company>phy.pku.edu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gyzhang</dc:creator>
  <cp:lastModifiedBy>xinan</cp:lastModifiedBy>
  <cp:revision>417</cp:revision>
  <cp:lastPrinted>1998-07-27T02:37:00Z</cp:lastPrinted>
  <dcterms:created xsi:type="dcterms:W3CDTF">1998-06-09T13:44:00Z</dcterms:created>
  <dcterms:modified xsi:type="dcterms:W3CDTF">2021-09-23T13:54:29Z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C6F956A48F844EEDB069EA5224EBB8C4</vt:lpwstr>
  </property>
</Properties>
</file>